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2"/>
  </p:handoutMasterIdLst>
  <p:sldIdLst>
    <p:sldId id="256" r:id="rId2"/>
    <p:sldId id="361" r:id="rId3"/>
    <p:sldId id="258" r:id="rId4"/>
    <p:sldId id="259" r:id="rId5"/>
    <p:sldId id="260" r:id="rId6"/>
    <p:sldId id="285" r:id="rId7"/>
    <p:sldId id="287" r:id="rId8"/>
    <p:sldId id="288" r:id="rId9"/>
    <p:sldId id="289" r:id="rId10"/>
    <p:sldId id="290" r:id="rId11"/>
    <p:sldId id="262" r:id="rId12"/>
    <p:sldId id="272" r:id="rId13"/>
    <p:sldId id="271" r:id="rId14"/>
    <p:sldId id="264" r:id="rId15"/>
    <p:sldId id="261" r:id="rId16"/>
    <p:sldId id="263" r:id="rId17"/>
    <p:sldId id="282" r:id="rId18"/>
    <p:sldId id="283" r:id="rId19"/>
    <p:sldId id="284" r:id="rId20"/>
    <p:sldId id="274" r:id="rId21"/>
    <p:sldId id="281" r:id="rId22"/>
    <p:sldId id="280" r:id="rId23"/>
    <p:sldId id="275" r:id="rId24"/>
    <p:sldId id="276" r:id="rId25"/>
    <p:sldId id="278" r:id="rId26"/>
    <p:sldId id="265" r:id="rId27"/>
    <p:sldId id="268" r:id="rId28"/>
    <p:sldId id="266" r:id="rId29"/>
    <p:sldId id="269" r:id="rId30"/>
    <p:sldId id="270" r:id="rId31"/>
    <p:sldId id="291" r:id="rId32"/>
    <p:sldId id="292" r:id="rId33"/>
    <p:sldId id="293" r:id="rId34"/>
    <p:sldId id="295" r:id="rId35"/>
    <p:sldId id="297" r:id="rId36"/>
    <p:sldId id="298" r:id="rId37"/>
    <p:sldId id="299" r:id="rId38"/>
    <p:sldId id="300" r:id="rId39"/>
    <p:sldId id="353" r:id="rId40"/>
    <p:sldId id="354" r:id="rId41"/>
    <p:sldId id="355" r:id="rId42"/>
    <p:sldId id="316" r:id="rId43"/>
    <p:sldId id="317" r:id="rId44"/>
    <p:sldId id="318" r:id="rId45"/>
    <p:sldId id="319" r:id="rId46"/>
    <p:sldId id="320" r:id="rId47"/>
    <p:sldId id="358" r:id="rId48"/>
    <p:sldId id="359" r:id="rId49"/>
    <p:sldId id="356" r:id="rId50"/>
    <p:sldId id="360" r:id="rId51"/>
    <p:sldId id="357" r:id="rId52"/>
    <p:sldId id="322" r:id="rId53"/>
    <p:sldId id="323" r:id="rId54"/>
    <p:sldId id="324" r:id="rId55"/>
    <p:sldId id="326" r:id="rId56"/>
    <p:sldId id="327" r:id="rId57"/>
    <p:sldId id="330" r:id="rId58"/>
    <p:sldId id="331" r:id="rId59"/>
    <p:sldId id="343" r:id="rId60"/>
    <p:sldId id="344" r:id="rId61"/>
    <p:sldId id="342" r:id="rId62"/>
    <p:sldId id="332" r:id="rId63"/>
    <p:sldId id="333" r:id="rId64"/>
    <p:sldId id="334" r:id="rId65"/>
    <p:sldId id="345" r:id="rId66"/>
    <p:sldId id="341" r:id="rId67"/>
    <p:sldId id="321" r:id="rId68"/>
    <p:sldId id="337" r:id="rId69"/>
    <p:sldId id="339" r:id="rId70"/>
    <p:sldId id="340" r:id="rId71"/>
    <p:sldId id="338" r:id="rId72"/>
    <p:sldId id="313" r:id="rId73"/>
    <p:sldId id="301" r:id="rId74"/>
    <p:sldId id="302" r:id="rId75"/>
    <p:sldId id="303" r:id="rId76"/>
    <p:sldId id="304" r:id="rId77"/>
    <p:sldId id="307" r:id="rId78"/>
    <p:sldId id="315" r:id="rId79"/>
    <p:sldId id="308" r:id="rId80"/>
    <p:sldId id="314" r:id="rId81"/>
    <p:sldId id="309" r:id="rId82"/>
    <p:sldId id="310" r:id="rId83"/>
    <p:sldId id="311" r:id="rId84"/>
    <p:sldId id="312" r:id="rId85"/>
    <p:sldId id="346" r:id="rId86"/>
    <p:sldId id="347" r:id="rId87"/>
    <p:sldId id="349" r:id="rId88"/>
    <p:sldId id="350" r:id="rId89"/>
    <p:sldId id="351" r:id="rId90"/>
    <p:sldId id="352" r:id="rId91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A8234-54B6-45C4-B801-EBE0D54D824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A1CCF-17DE-4449-BDB4-B89938DB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8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4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7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8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2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2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6EE9-DC41-49AE-9DA2-5408ECE4A06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8C27-A37B-457F-8DE8-9E1D530A6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3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30.png"/><Relationship Id="rId4" Type="http://schemas.openxmlformats.org/officeDocument/2006/relationships/image" Target="../media/image4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Midterm 1 Review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2/13/19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990802" y="455824"/>
            <a:ext cx="4479721" cy="354523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081" spc="-99" dirty="0">
                <a:solidFill>
                  <a:srgbClr val="FFFFFF"/>
                </a:solidFill>
                <a:latin typeface="DejaVu Sans"/>
                <a:cs typeface="DejaVu Sans"/>
              </a:rPr>
              <a:t>and </a:t>
            </a:r>
            <a:r>
              <a:rPr sz="2081" spc="-89" dirty="0">
                <a:solidFill>
                  <a:srgbClr val="FFFFFF"/>
                </a:solidFill>
                <a:latin typeface="DejaVu Sans"/>
                <a:cs typeface="DejaVu Sans"/>
              </a:rPr>
              <a:t>cluster to </a:t>
            </a:r>
            <a:r>
              <a:rPr sz="2081" spc="-139" dirty="0">
                <a:solidFill>
                  <a:srgbClr val="FFFFFF"/>
                </a:solidFill>
                <a:latin typeface="DejaVu Sans"/>
                <a:cs typeface="DejaVu Sans"/>
              </a:rPr>
              <a:t>make </a:t>
            </a:r>
            <a:r>
              <a:rPr sz="2081" spc="-99" dirty="0">
                <a:solidFill>
                  <a:srgbClr val="FFFFFF"/>
                </a:solidFill>
                <a:latin typeface="DejaVu Sans"/>
                <a:cs typeface="DejaVu Sans"/>
              </a:rPr>
              <a:t>sampling</a:t>
            </a:r>
            <a:r>
              <a:rPr sz="2081" spc="59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081" spc="-109" dirty="0">
                <a:solidFill>
                  <a:srgbClr val="FFFFFF"/>
                </a:solidFill>
                <a:latin typeface="DejaVu Sans"/>
                <a:cs typeface="DejaVu Sans"/>
              </a:rPr>
              <a:t>easier</a:t>
            </a:r>
            <a:endParaRPr sz="2081">
              <a:latin typeface="DejaVu Sans"/>
              <a:cs typeface="DejaVu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11" y="633085"/>
            <a:ext cx="11296181" cy="560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2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1 </a:t>
            </a:r>
            <a:r>
              <a:rPr lang="en-US" sz="6600" dirty="0" smtClean="0"/>
              <a:t>– Data Visualization and Summary Statistics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645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1 - Visualizations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an appropriate plot to use for each of the following types of data?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One numerical variable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One categorical variable</a:t>
            </a:r>
            <a:endParaRPr lang="en-US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Two numerical variables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One categorical variable and one numerical variable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Two categorical variables</a:t>
            </a:r>
          </a:p>
          <a:p>
            <a:pPr marL="914400" lvl="1" indent="-457200">
              <a:buFont typeface="+mj-lt"/>
              <a:buAutoNum type="arabi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831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1 - Visualizations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an appropriate plot to use for each of the following types of data?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One numerical variable </a:t>
            </a:r>
            <a:r>
              <a:rPr lang="en-US" dirty="0" smtClean="0"/>
              <a:t>–</a:t>
            </a:r>
            <a:r>
              <a:rPr lang="en-US" i="1" dirty="0" smtClean="0"/>
              <a:t> boxplot, histogram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One categorical variable </a:t>
            </a:r>
            <a:r>
              <a:rPr lang="en-US" dirty="0" smtClean="0"/>
              <a:t>– </a:t>
            </a:r>
            <a:r>
              <a:rPr lang="en-US" i="1" dirty="0" err="1" smtClean="0"/>
              <a:t>barplot</a:t>
            </a:r>
            <a:r>
              <a:rPr lang="en-US" i="1" dirty="0" smtClean="0"/>
              <a:t>, histogram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Two numerical variables </a:t>
            </a:r>
            <a:r>
              <a:rPr lang="en-US" dirty="0" smtClean="0"/>
              <a:t>– </a:t>
            </a:r>
            <a:r>
              <a:rPr lang="en-US" i="1" dirty="0" smtClean="0"/>
              <a:t>scatterplot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One categorical variable and one numerical variable </a:t>
            </a:r>
            <a:r>
              <a:rPr lang="en-US" dirty="0" smtClean="0"/>
              <a:t>–  </a:t>
            </a:r>
            <a:r>
              <a:rPr lang="en-US" i="1" dirty="0" smtClean="0"/>
              <a:t>side-by-side boxplots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Two categorical variables </a:t>
            </a:r>
            <a:r>
              <a:rPr lang="en-US" dirty="0" smtClean="0"/>
              <a:t>– </a:t>
            </a:r>
            <a:r>
              <a:rPr lang="en-US" i="1" dirty="0" smtClean="0"/>
              <a:t>mosaic plot, segmented </a:t>
            </a:r>
            <a:r>
              <a:rPr lang="en-US" i="1" dirty="0" err="1" smtClean="0"/>
              <a:t>barplot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1 </a:t>
            </a:r>
            <a:r>
              <a:rPr lang="en-US" sz="6600" dirty="0" smtClean="0"/>
              <a:t>– Data Visualization and Summary Statistics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937163" y="3463637"/>
            <a:ext cx="7767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One Numerical Variable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607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1 - Visualizations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four aspects of a numerical variable should we be prepared to discuss?</a:t>
            </a:r>
          </a:p>
        </p:txBody>
      </p:sp>
    </p:spTree>
    <p:extLst>
      <p:ext uri="{BB962C8B-B14F-4D97-AF65-F5344CB8AC3E}">
        <p14:creationId xmlns:p14="http://schemas.microsoft.com/office/powerpoint/2010/main" val="36798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1 - Visualizations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u="sng" dirty="0" smtClean="0"/>
              <a:t>four aspects </a:t>
            </a:r>
            <a:r>
              <a:rPr lang="en-US" dirty="0" smtClean="0"/>
              <a:t>of a </a:t>
            </a:r>
            <a:r>
              <a:rPr lang="en-US" u="sng" dirty="0" smtClean="0"/>
              <a:t>numerical variable </a:t>
            </a:r>
            <a:r>
              <a:rPr lang="en-US" dirty="0" smtClean="0"/>
              <a:t>should we be prepared to discuss?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1371600" y="2829964"/>
            <a:ext cx="7888895" cy="7630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2400" i="1" spc="-30" dirty="0">
                <a:solidFill>
                  <a:srgbClr val="024F84"/>
                </a:solidFill>
                <a:latin typeface="Arial"/>
                <a:cs typeface="Arial"/>
              </a:rPr>
              <a:t>Shape</a:t>
            </a:r>
            <a:r>
              <a:rPr sz="2400" spc="-30" dirty="0">
                <a:latin typeface="Arial"/>
                <a:cs typeface="Arial"/>
              </a:rPr>
              <a:t>: </a:t>
            </a:r>
            <a:r>
              <a:rPr sz="2400" spc="-25" dirty="0">
                <a:latin typeface="Arial"/>
                <a:cs typeface="Arial"/>
              </a:rPr>
              <a:t>skewness,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modality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0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2400" i="1" spc="-25" dirty="0">
                <a:solidFill>
                  <a:srgbClr val="024F84"/>
                </a:solidFill>
                <a:latin typeface="Arial"/>
                <a:cs typeface="Arial"/>
              </a:rPr>
              <a:t>Center</a:t>
            </a:r>
            <a:r>
              <a:rPr sz="2400" spc="-25" dirty="0">
                <a:latin typeface="Arial"/>
                <a:cs typeface="Arial"/>
              </a:rPr>
              <a:t>: </a:t>
            </a:r>
            <a:r>
              <a:rPr sz="2400" spc="-40" dirty="0">
                <a:latin typeface="Arial"/>
                <a:cs typeface="Arial"/>
              </a:rPr>
              <a:t>an </a:t>
            </a:r>
            <a:r>
              <a:rPr sz="2400" spc="-25" dirty="0">
                <a:latin typeface="Arial"/>
                <a:cs typeface="Arial"/>
              </a:rPr>
              <a:t>estimate </a:t>
            </a:r>
            <a:r>
              <a:rPr sz="2400" spc="-15" dirty="0">
                <a:latin typeface="Arial"/>
                <a:cs typeface="Arial"/>
              </a:rPr>
              <a:t>of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i="1" spc="-20" dirty="0">
                <a:solidFill>
                  <a:srgbClr val="024F84"/>
                </a:solidFill>
                <a:latin typeface="Arial"/>
                <a:cs typeface="Arial"/>
              </a:rPr>
              <a:t>typical </a:t>
            </a:r>
            <a:r>
              <a:rPr sz="2400" spc="-25" dirty="0">
                <a:latin typeface="Arial"/>
                <a:cs typeface="Arial"/>
              </a:rPr>
              <a:t>observation </a:t>
            </a:r>
            <a:r>
              <a:rPr sz="2400" spc="-40" dirty="0">
                <a:latin typeface="Arial"/>
                <a:cs typeface="Arial"/>
              </a:rPr>
              <a:t>in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the</a:t>
            </a:r>
            <a:endParaRPr sz="24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1371600" y="3727930"/>
                <a:ext cx="9047018" cy="2257028"/>
              </a:xfrm>
              <a:prstGeom prst="rect">
                <a:avLst/>
              </a:prstGeom>
            </p:spPr>
            <p:txBody>
              <a:bodyPr vert="horz" wrap="square" lIns="0" tIns="35560" rIns="0" bIns="0" rtlCol="0">
                <a:spAutoFit/>
              </a:bodyPr>
              <a:lstStyle/>
              <a:p>
                <a:pPr marL="194310">
                  <a:lnSpc>
                    <a:spcPct val="100000"/>
                  </a:lnSpc>
                  <a:spcBef>
                    <a:spcPts val="280"/>
                  </a:spcBef>
                </a:pPr>
                <a:r>
                  <a:rPr lang="en-US" sz="2400" spc="-15" dirty="0" smtClean="0">
                    <a:latin typeface="Arial"/>
                    <a:cs typeface="Arial"/>
                  </a:rPr>
                  <a:t>distribution </a:t>
                </a:r>
                <a:r>
                  <a:rPr lang="en-US" sz="2400" spc="-45" dirty="0">
                    <a:latin typeface="Arial"/>
                    <a:cs typeface="Arial"/>
                  </a:rPr>
                  <a:t>(mean, </a:t>
                </a:r>
                <a:r>
                  <a:rPr lang="en-US" sz="2400" spc="-25" dirty="0">
                    <a:latin typeface="Arial"/>
                    <a:cs typeface="Arial"/>
                  </a:rPr>
                  <a:t>median, </a:t>
                </a:r>
                <a:r>
                  <a:rPr lang="en-US" sz="2400" spc="-10" dirty="0">
                    <a:latin typeface="Arial"/>
                    <a:cs typeface="Arial"/>
                  </a:rPr>
                  <a:t>mode,</a:t>
                </a:r>
                <a:r>
                  <a:rPr lang="en-US" sz="2400" spc="75" dirty="0">
                    <a:latin typeface="Arial"/>
                    <a:cs typeface="Arial"/>
                  </a:rPr>
                  <a:t> </a:t>
                </a:r>
                <a:r>
                  <a:rPr lang="en-US" sz="2400" spc="-30" dirty="0">
                    <a:latin typeface="Arial"/>
                    <a:cs typeface="Arial"/>
                  </a:rPr>
                  <a:t>etc.)</a:t>
                </a:r>
                <a:endParaRPr lang="en-US" sz="2400" dirty="0">
                  <a:latin typeface="Arial"/>
                  <a:cs typeface="Arial"/>
                </a:endParaRPr>
              </a:p>
              <a:p>
                <a:pPr marL="354330">
                  <a:lnSpc>
                    <a:spcPct val="100000"/>
                  </a:lnSpc>
                  <a:spcBef>
                    <a:spcPts val="155"/>
                  </a:spcBef>
                </a:pPr>
                <a:r>
                  <a:rPr lang="en-US" sz="1600" spc="-60" dirty="0">
                    <a:solidFill>
                      <a:srgbClr val="024F84"/>
                    </a:solidFill>
                    <a:latin typeface="Arial"/>
                    <a:cs typeface="Arial"/>
                  </a:rPr>
                  <a:t>– </a:t>
                </a:r>
                <a:r>
                  <a:rPr lang="en-US" sz="1600" spc="-15" dirty="0">
                    <a:latin typeface="Arial"/>
                    <a:cs typeface="Arial"/>
                  </a:rPr>
                  <a:t>Notation: </a:t>
                </a:r>
                <a:r>
                  <a:rPr lang="en-US" sz="1600" i="1" spc="10" dirty="0">
                    <a:latin typeface="Times New Roman"/>
                    <a:cs typeface="Times New Roman"/>
                  </a:rPr>
                  <a:t>µ</a:t>
                </a:r>
                <a:r>
                  <a:rPr lang="en-US" sz="1600" spc="10" dirty="0">
                    <a:latin typeface="Arial"/>
                    <a:cs typeface="Arial"/>
                  </a:rPr>
                  <a:t>: </a:t>
                </a:r>
                <a:r>
                  <a:rPr lang="en-US" sz="1600" spc="-15" dirty="0">
                    <a:latin typeface="Arial"/>
                    <a:cs typeface="Arial"/>
                  </a:rPr>
                  <a:t>population </a:t>
                </a:r>
                <a:r>
                  <a:rPr lang="en-US" sz="1600" spc="-25" dirty="0">
                    <a:latin typeface="Arial"/>
                    <a:cs typeface="Arial"/>
                  </a:rPr>
                  <a:t>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1600" i="1" spc="-25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ar-AE" sz="1600" b="0" i="1" spc="-25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spc="-25" dirty="0" smtClean="0">
                    <a:latin typeface="Arial"/>
                    <a:cs typeface="Arial"/>
                  </a:rPr>
                  <a:t> sample</a:t>
                </a:r>
                <a:r>
                  <a:rPr lang="en-US" sz="1600" spc="-114" dirty="0" smtClean="0">
                    <a:latin typeface="Arial"/>
                    <a:cs typeface="Arial"/>
                  </a:rPr>
                  <a:t> </a:t>
                </a:r>
                <a:r>
                  <a:rPr lang="en-US" sz="1600" spc="-30" dirty="0">
                    <a:latin typeface="Arial"/>
                    <a:cs typeface="Arial"/>
                  </a:rPr>
                  <a:t>mean</a:t>
                </a:r>
                <a:endParaRPr lang="en-US" sz="1600" dirty="0">
                  <a:latin typeface="Arial"/>
                  <a:cs typeface="Arial"/>
                </a:endParaRPr>
              </a:p>
              <a:p>
                <a:pPr marL="194310" marR="5080" indent="-182245">
                  <a:lnSpc>
                    <a:spcPct val="100000"/>
                  </a:lnSpc>
                  <a:spcBef>
                    <a:spcPts val="545"/>
                  </a:spcBef>
                </a:pPr>
                <a:r>
                  <a:rPr lang="en-US" sz="200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2400" i="1" spc="-25" dirty="0">
                    <a:solidFill>
                      <a:srgbClr val="024F84"/>
                    </a:solidFill>
                    <a:latin typeface="Arial"/>
                    <a:cs typeface="Arial"/>
                  </a:rPr>
                  <a:t>Spread</a:t>
                </a:r>
                <a:r>
                  <a:rPr lang="en-US" sz="2400" spc="-25" dirty="0">
                    <a:latin typeface="Arial"/>
                    <a:cs typeface="Arial"/>
                  </a:rPr>
                  <a:t>: </a:t>
                </a:r>
                <a:r>
                  <a:rPr lang="en-US" sz="2400" spc="-40" dirty="0">
                    <a:latin typeface="Arial"/>
                    <a:cs typeface="Arial"/>
                  </a:rPr>
                  <a:t>measure </a:t>
                </a:r>
                <a:r>
                  <a:rPr lang="en-US" sz="2400" spc="-15" dirty="0">
                    <a:latin typeface="Arial"/>
                    <a:cs typeface="Arial"/>
                  </a:rPr>
                  <a:t>of </a:t>
                </a:r>
                <a:r>
                  <a:rPr lang="en-US" sz="2400" spc="-35" dirty="0">
                    <a:latin typeface="Arial"/>
                    <a:cs typeface="Arial"/>
                  </a:rPr>
                  <a:t>variability </a:t>
                </a:r>
                <a:r>
                  <a:rPr lang="en-US" sz="2400" spc="-40" dirty="0">
                    <a:latin typeface="Arial"/>
                    <a:cs typeface="Arial"/>
                  </a:rPr>
                  <a:t>in </a:t>
                </a:r>
                <a:r>
                  <a:rPr lang="en-US" sz="2400" spc="-20" dirty="0">
                    <a:latin typeface="Arial"/>
                    <a:cs typeface="Arial"/>
                  </a:rPr>
                  <a:t>the </a:t>
                </a:r>
                <a:r>
                  <a:rPr lang="en-US" sz="2400" spc="-15" dirty="0">
                    <a:latin typeface="Arial"/>
                    <a:cs typeface="Arial"/>
                  </a:rPr>
                  <a:t>distribution </a:t>
                </a:r>
                <a:r>
                  <a:rPr lang="en-US" sz="2400" spc="-30" dirty="0">
                    <a:latin typeface="Arial"/>
                    <a:cs typeface="Arial"/>
                  </a:rPr>
                  <a:t>(standard  </a:t>
                </a:r>
                <a:r>
                  <a:rPr lang="en-US" sz="2400" spc="-25" dirty="0">
                    <a:latin typeface="Arial"/>
                    <a:cs typeface="Arial"/>
                  </a:rPr>
                  <a:t>deviation, </a:t>
                </a:r>
                <a:r>
                  <a:rPr lang="en-US" sz="2400" spc="-50" dirty="0">
                    <a:latin typeface="Arial"/>
                    <a:cs typeface="Arial"/>
                  </a:rPr>
                  <a:t>IQR, </a:t>
                </a:r>
                <a:r>
                  <a:rPr lang="en-US" sz="2400" spc="-30" dirty="0">
                    <a:latin typeface="Arial"/>
                    <a:cs typeface="Arial"/>
                  </a:rPr>
                  <a:t>range,</a:t>
                </a:r>
                <a:r>
                  <a:rPr lang="en-US" sz="2400" spc="70" dirty="0">
                    <a:latin typeface="Arial"/>
                    <a:cs typeface="Arial"/>
                  </a:rPr>
                  <a:t> </a:t>
                </a:r>
                <a:r>
                  <a:rPr lang="en-US" sz="2400" spc="-30" dirty="0">
                    <a:latin typeface="Arial"/>
                    <a:cs typeface="Arial"/>
                  </a:rPr>
                  <a:t>etc.)</a:t>
                </a:r>
                <a:endParaRPr lang="en-US" sz="2400" dirty="0">
                  <a:latin typeface="Arial"/>
                  <a:cs typeface="Arial"/>
                </a:endParaRPr>
              </a:p>
              <a:p>
                <a:pPr marL="194310" marR="123825" indent="-182245">
                  <a:lnSpc>
                    <a:spcPct val="100000"/>
                  </a:lnSpc>
                  <a:spcBef>
                    <a:spcPts val="305"/>
                  </a:spcBef>
                </a:pPr>
                <a:r>
                  <a:rPr lang="en-US" sz="2000" dirty="0">
                    <a:solidFill>
                      <a:srgbClr val="024F84"/>
                    </a:solidFill>
                    <a:latin typeface="DejaVu Serif"/>
                    <a:cs typeface="DejaVu Serif"/>
                  </a:rPr>
                  <a:t>▶ </a:t>
                </a:r>
                <a:r>
                  <a:rPr lang="en-US" sz="2400" i="1" spc="-35" dirty="0">
                    <a:solidFill>
                      <a:srgbClr val="024F84"/>
                    </a:solidFill>
                    <a:latin typeface="Arial"/>
                    <a:cs typeface="Arial"/>
                  </a:rPr>
                  <a:t>Unusual </a:t>
                </a:r>
                <a:r>
                  <a:rPr lang="en-US" sz="2400" i="1" spc="-25" dirty="0">
                    <a:solidFill>
                      <a:srgbClr val="024F84"/>
                    </a:solidFill>
                    <a:latin typeface="Arial"/>
                    <a:cs typeface="Arial"/>
                  </a:rPr>
                  <a:t>observations</a:t>
                </a:r>
                <a:r>
                  <a:rPr lang="en-US" sz="2400" spc="-25" dirty="0">
                    <a:latin typeface="Arial"/>
                    <a:cs typeface="Arial"/>
                  </a:rPr>
                  <a:t>: observations </a:t>
                </a:r>
                <a:r>
                  <a:rPr lang="en-US" sz="2400" spc="-10" dirty="0">
                    <a:latin typeface="Arial"/>
                    <a:cs typeface="Arial"/>
                  </a:rPr>
                  <a:t>that </a:t>
                </a:r>
                <a:r>
                  <a:rPr lang="en-US" sz="2400" spc="-15" dirty="0">
                    <a:latin typeface="Arial"/>
                    <a:cs typeface="Arial"/>
                  </a:rPr>
                  <a:t>stand </a:t>
                </a:r>
                <a:r>
                  <a:rPr lang="en-US" sz="2400" spc="-5" dirty="0">
                    <a:latin typeface="Arial"/>
                    <a:cs typeface="Arial"/>
                  </a:rPr>
                  <a:t>out </a:t>
                </a:r>
                <a:r>
                  <a:rPr lang="en-US" sz="2400" spc="-25" dirty="0">
                    <a:latin typeface="Arial"/>
                    <a:cs typeface="Arial"/>
                  </a:rPr>
                  <a:t>from  </a:t>
                </a:r>
                <a:r>
                  <a:rPr lang="en-US" sz="2400" spc="-20" dirty="0">
                    <a:latin typeface="Arial"/>
                    <a:cs typeface="Arial"/>
                  </a:rPr>
                  <a:t>the </a:t>
                </a:r>
                <a:r>
                  <a:rPr lang="en-US" sz="2400" spc="-30" dirty="0">
                    <a:latin typeface="Arial"/>
                    <a:cs typeface="Arial"/>
                  </a:rPr>
                  <a:t>rest </a:t>
                </a:r>
                <a:r>
                  <a:rPr lang="en-US" sz="2400" spc="-15" dirty="0">
                    <a:latin typeface="Arial"/>
                    <a:cs typeface="Arial"/>
                  </a:rPr>
                  <a:t>of </a:t>
                </a:r>
                <a:r>
                  <a:rPr lang="en-US" sz="2400" spc="-20" dirty="0">
                    <a:latin typeface="Arial"/>
                    <a:cs typeface="Arial"/>
                  </a:rPr>
                  <a:t>the data </a:t>
                </a:r>
                <a:r>
                  <a:rPr lang="en-US" sz="2400" spc="-10" dirty="0">
                    <a:latin typeface="Arial"/>
                    <a:cs typeface="Arial"/>
                  </a:rPr>
                  <a:t>that </a:t>
                </a:r>
                <a:r>
                  <a:rPr lang="en-US" sz="2400" spc="-35" dirty="0">
                    <a:latin typeface="Arial"/>
                    <a:cs typeface="Arial"/>
                  </a:rPr>
                  <a:t>may </a:t>
                </a:r>
                <a:r>
                  <a:rPr lang="en-US" sz="2400" spc="-20" dirty="0">
                    <a:latin typeface="Arial"/>
                    <a:cs typeface="Arial"/>
                  </a:rPr>
                  <a:t>be </a:t>
                </a:r>
                <a:r>
                  <a:rPr lang="en-US" sz="2400" spc="-15" dirty="0">
                    <a:latin typeface="Arial"/>
                    <a:cs typeface="Arial"/>
                  </a:rPr>
                  <a:t>suspected</a:t>
                </a:r>
                <a:r>
                  <a:rPr lang="en-US" sz="2400" spc="170" dirty="0">
                    <a:latin typeface="Arial"/>
                    <a:cs typeface="Arial"/>
                  </a:rPr>
                  <a:t> </a:t>
                </a:r>
                <a:r>
                  <a:rPr lang="en-US" sz="2400" spc="-30" dirty="0">
                    <a:latin typeface="Arial"/>
                    <a:cs typeface="Arial"/>
                  </a:rPr>
                  <a:t>outliers</a:t>
                </a:r>
                <a:endParaRPr sz="24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27930"/>
                <a:ext cx="9047018" cy="2257028"/>
              </a:xfrm>
              <a:prstGeom prst="rect">
                <a:avLst/>
              </a:prstGeom>
              <a:blipFill>
                <a:blip r:embed="rId2"/>
                <a:stretch>
                  <a:fillRect l="-1550" t="-2432" b="-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2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46230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Which of the following sets of statistics are </a:t>
            </a:r>
            <a:r>
              <a:rPr lang="en-US" sz="2800" u="sng" dirty="0" smtClean="0"/>
              <a:t>all</a:t>
            </a:r>
            <a:r>
              <a:rPr lang="en-US" sz="2800" dirty="0" smtClean="0"/>
              <a:t> robust to outliers?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836" y="1841677"/>
            <a:ext cx="102154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3600" dirty="0" smtClean="0"/>
              <a:t>Variance</a:t>
            </a:r>
          </a:p>
          <a:p>
            <a:pPr marL="514350" indent="-514350">
              <a:buAutoNum type="alphaLcParenBoth"/>
            </a:pPr>
            <a:r>
              <a:rPr lang="en-US" sz="3600" dirty="0" smtClean="0"/>
              <a:t>Mean, Median</a:t>
            </a:r>
          </a:p>
          <a:p>
            <a:pPr marL="514350" indent="-514350">
              <a:buAutoNum type="alphaLcParenBoth"/>
            </a:pPr>
            <a:r>
              <a:rPr lang="en-US" sz="3600" dirty="0" smtClean="0"/>
              <a:t>Median, IQR, range</a:t>
            </a:r>
          </a:p>
          <a:p>
            <a:pPr marL="514350" indent="-514350">
              <a:buAutoNum type="alphaLcParenBoth"/>
            </a:pPr>
            <a:r>
              <a:rPr lang="en-US" sz="3600" dirty="0" smtClean="0"/>
              <a:t>Median, IQR</a:t>
            </a:r>
          </a:p>
          <a:p>
            <a:pPr marL="514350" indent="-514350">
              <a:buAutoNum type="alphaLcParenBoth"/>
            </a:pPr>
            <a:r>
              <a:rPr lang="en-US" sz="3600" dirty="0" smtClean="0"/>
              <a:t>IQR, Standard deviation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86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46230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Which of the following sets of statistics are </a:t>
            </a:r>
            <a:r>
              <a:rPr lang="en-US" sz="2800" u="sng" dirty="0" smtClean="0"/>
              <a:t>all</a:t>
            </a:r>
            <a:r>
              <a:rPr lang="en-US" sz="2800" dirty="0" smtClean="0"/>
              <a:t> </a:t>
            </a:r>
            <a:r>
              <a:rPr lang="en-US" sz="2800" b="1" dirty="0" smtClean="0"/>
              <a:t>robust to outliers</a:t>
            </a:r>
            <a:r>
              <a:rPr lang="en-US" sz="2800" dirty="0" smtClean="0"/>
              <a:t>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836" y="1841677"/>
            <a:ext cx="102154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3600" strike="sngStrike" dirty="0" smtClean="0"/>
              <a:t>Variance</a:t>
            </a:r>
          </a:p>
          <a:p>
            <a:pPr marL="514350" indent="-514350">
              <a:buAutoNum type="alphaLcParenBoth"/>
            </a:pPr>
            <a:r>
              <a:rPr lang="en-US" sz="3600" strike="sngStrike" dirty="0" smtClean="0"/>
              <a:t>Mean</a:t>
            </a:r>
            <a:r>
              <a:rPr lang="en-US" sz="3600" dirty="0" smtClean="0"/>
              <a:t>, Median</a:t>
            </a:r>
          </a:p>
          <a:p>
            <a:pPr marL="514350" indent="-514350">
              <a:buAutoNum type="alphaLcParenBoth"/>
            </a:pPr>
            <a:r>
              <a:rPr lang="en-US" sz="3600" dirty="0" smtClean="0"/>
              <a:t>Median, IQR, </a:t>
            </a:r>
            <a:r>
              <a:rPr lang="en-US" sz="3600" strike="sngStrike" dirty="0" smtClean="0"/>
              <a:t>range</a:t>
            </a:r>
          </a:p>
          <a:p>
            <a:pPr marL="514350" indent="-514350">
              <a:buAutoNum type="alphaLcParenBoth"/>
            </a:pPr>
            <a:r>
              <a:rPr lang="en-US" sz="3600" b="1" i="1" dirty="0" smtClean="0">
                <a:solidFill>
                  <a:srgbClr val="C00000"/>
                </a:solidFill>
              </a:rPr>
              <a:t>Median, IQR</a:t>
            </a:r>
          </a:p>
          <a:p>
            <a:pPr marL="514350" indent="-514350">
              <a:buAutoNum type="alphaLcParenBoth"/>
            </a:pPr>
            <a:r>
              <a:rPr lang="en-US" sz="3600" dirty="0" smtClean="0"/>
              <a:t>IQR, </a:t>
            </a:r>
            <a:r>
              <a:rPr lang="en-US" sz="3600" strike="sngStrike" dirty="0" smtClean="0"/>
              <a:t>Standard deviation</a:t>
            </a:r>
            <a:endParaRPr lang="en-US" sz="3600" strike="sngStrike" dirty="0"/>
          </a:p>
        </p:txBody>
      </p:sp>
    </p:spTree>
    <p:extLst>
      <p:ext uri="{BB962C8B-B14F-4D97-AF65-F5344CB8AC3E}">
        <p14:creationId xmlns:p14="http://schemas.microsoft.com/office/powerpoint/2010/main" val="34645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973007" y="102335"/>
            <a:ext cx="20838253" cy="772971"/>
          </a:xfrm>
          <a:prstGeom prst="rect">
            <a:avLst/>
          </a:prstGeom>
        </p:spPr>
        <p:txBody>
          <a:bodyPr vert="horz" wrap="square" lIns="0" tIns="33975" rIns="0" bIns="0" rtlCol="0" anchor="ctr">
            <a:spAutoFit/>
          </a:bodyPr>
          <a:lstStyle/>
          <a:p>
            <a:pPr marL="6674445">
              <a:lnSpc>
                <a:spcPct val="100000"/>
              </a:lnSpc>
              <a:spcBef>
                <a:spcPts val="268"/>
              </a:spcBef>
            </a:pPr>
            <a:r>
              <a:rPr sz="4800" b="1" spc="-59" dirty="0"/>
              <a:t>Robust</a:t>
            </a:r>
            <a:r>
              <a:rPr sz="4800" b="1" spc="-139" dirty="0"/>
              <a:t> </a:t>
            </a:r>
            <a:r>
              <a:rPr sz="4800" b="1" spc="-79" dirty="0"/>
              <a:t>statistics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2871" y="995580"/>
            <a:ext cx="7803020" cy="3547106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385064" marR="193790" indent="-361155">
              <a:spcBef>
                <a:spcPts val="178"/>
              </a:spcBef>
            </a:pPr>
            <a:r>
              <a:rPr sz="218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2378" u="sng" spc="-79" dirty="0">
                <a:latin typeface="Arial"/>
                <a:cs typeface="Arial"/>
              </a:rPr>
              <a:t>Mean </a:t>
            </a:r>
            <a:r>
              <a:rPr sz="2378" u="sng" spc="-50" dirty="0">
                <a:latin typeface="Arial"/>
                <a:cs typeface="Arial"/>
              </a:rPr>
              <a:t>and </a:t>
            </a:r>
            <a:r>
              <a:rPr sz="2378" u="sng" spc="-40" dirty="0">
                <a:latin typeface="Arial"/>
                <a:cs typeface="Arial"/>
              </a:rPr>
              <a:t>standard </a:t>
            </a:r>
            <a:r>
              <a:rPr sz="2378" u="sng" spc="-59" dirty="0">
                <a:latin typeface="Arial"/>
                <a:cs typeface="Arial"/>
              </a:rPr>
              <a:t>deviation </a:t>
            </a:r>
            <a:r>
              <a:rPr sz="2378" spc="-99" dirty="0">
                <a:latin typeface="Arial"/>
                <a:cs typeface="Arial"/>
              </a:rPr>
              <a:t>are </a:t>
            </a:r>
            <a:r>
              <a:rPr sz="2378" b="1" spc="-89" dirty="0">
                <a:latin typeface="Arial"/>
                <a:cs typeface="Arial"/>
              </a:rPr>
              <a:t>easily </a:t>
            </a:r>
            <a:r>
              <a:rPr sz="2378" b="1" spc="-50" dirty="0">
                <a:latin typeface="Arial"/>
                <a:cs typeface="Arial"/>
              </a:rPr>
              <a:t>affected </a:t>
            </a:r>
            <a:r>
              <a:rPr sz="2378" b="1" spc="-40" dirty="0">
                <a:latin typeface="Arial"/>
                <a:cs typeface="Arial"/>
              </a:rPr>
              <a:t>by  </a:t>
            </a:r>
            <a:r>
              <a:rPr sz="2378" b="1" spc="-59" dirty="0">
                <a:latin typeface="Arial"/>
                <a:cs typeface="Arial"/>
              </a:rPr>
              <a:t>extreme </a:t>
            </a:r>
            <a:r>
              <a:rPr sz="2378" b="1" spc="-50" dirty="0">
                <a:latin typeface="Arial"/>
                <a:cs typeface="Arial"/>
              </a:rPr>
              <a:t>observations </a:t>
            </a:r>
            <a:r>
              <a:rPr sz="2378" spc="-59" dirty="0">
                <a:latin typeface="Arial"/>
                <a:cs typeface="Arial"/>
              </a:rPr>
              <a:t>since </a:t>
            </a:r>
            <a:r>
              <a:rPr sz="2378" spc="-40" dirty="0">
                <a:latin typeface="Arial"/>
                <a:cs typeface="Arial"/>
              </a:rPr>
              <a:t>the </a:t>
            </a:r>
            <a:r>
              <a:rPr sz="2378" spc="-89" dirty="0">
                <a:latin typeface="Arial"/>
                <a:cs typeface="Arial"/>
              </a:rPr>
              <a:t>value </a:t>
            </a:r>
            <a:r>
              <a:rPr sz="2378" spc="-30" dirty="0">
                <a:latin typeface="Arial"/>
                <a:cs typeface="Arial"/>
              </a:rPr>
              <a:t>of </a:t>
            </a:r>
            <a:r>
              <a:rPr sz="2378" spc="-59" dirty="0">
                <a:latin typeface="Arial"/>
                <a:cs typeface="Arial"/>
              </a:rPr>
              <a:t>each </a:t>
            </a:r>
            <a:r>
              <a:rPr sz="2378" spc="-40" dirty="0">
                <a:latin typeface="Arial"/>
                <a:cs typeface="Arial"/>
              </a:rPr>
              <a:t>data </a:t>
            </a:r>
            <a:r>
              <a:rPr sz="2378" spc="-20" dirty="0">
                <a:latin typeface="Arial"/>
                <a:cs typeface="Arial"/>
              </a:rPr>
              <a:t>point  </a:t>
            </a:r>
            <a:r>
              <a:rPr sz="2378" spc="-30" dirty="0">
                <a:latin typeface="Arial"/>
                <a:cs typeface="Arial"/>
              </a:rPr>
              <a:t>contributes </a:t>
            </a:r>
            <a:r>
              <a:rPr sz="2378" spc="10" dirty="0">
                <a:latin typeface="Arial"/>
                <a:cs typeface="Arial"/>
              </a:rPr>
              <a:t>to </a:t>
            </a:r>
            <a:r>
              <a:rPr sz="2378" spc="-59" dirty="0">
                <a:latin typeface="Arial"/>
                <a:cs typeface="Arial"/>
              </a:rPr>
              <a:t>their</a:t>
            </a:r>
            <a:r>
              <a:rPr sz="2378" spc="20" dirty="0">
                <a:latin typeface="Arial"/>
                <a:cs typeface="Arial"/>
              </a:rPr>
              <a:t> </a:t>
            </a:r>
            <a:r>
              <a:rPr sz="2378" spc="-50" dirty="0">
                <a:latin typeface="Arial"/>
                <a:cs typeface="Arial"/>
              </a:rPr>
              <a:t>calculation.</a:t>
            </a:r>
            <a:endParaRPr sz="2378" dirty="0">
              <a:latin typeface="Arial"/>
              <a:cs typeface="Arial"/>
            </a:endParaRPr>
          </a:p>
          <a:p>
            <a:pPr marL="25168">
              <a:spcBef>
                <a:spcPts val="614"/>
              </a:spcBef>
            </a:pPr>
            <a:r>
              <a:rPr sz="218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2378" u="sng" spc="-59" dirty="0">
                <a:latin typeface="Arial"/>
                <a:cs typeface="Arial"/>
              </a:rPr>
              <a:t>Median </a:t>
            </a:r>
            <a:r>
              <a:rPr sz="2378" u="sng" spc="-50" dirty="0">
                <a:latin typeface="Arial"/>
                <a:cs typeface="Arial"/>
              </a:rPr>
              <a:t>and </a:t>
            </a:r>
            <a:r>
              <a:rPr sz="2378" u="sng" spc="-129" dirty="0">
                <a:latin typeface="Arial"/>
                <a:cs typeface="Arial"/>
              </a:rPr>
              <a:t>IQR </a:t>
            </a:r>
            <a:r>
              <a:rPr sz="2378" spc="-99" dirty="0">
                <a:latin typeface="Arial"/>
                <a:cs typeface="Arial"/>
              </a:rPr>
              <a:t>are </a:t>
            </a:r>
            <a:r>
              <a:rPr sz="2378" b="1" spc="-59" dirty="0">
                <a:latin typeface="Arial"/>
                <a:cs typeface="Arial"/>
              </a:rPr>
              <a:t>more</a:t>
            </a:r>
            <a:r>
              <a:rPr sz="2378" b="1" spc="99" dirty="0">
                <a:latin typeface="Arial"/>
                <a:cs typeface="Arial"/>
              </a:rPr>
              <a:t> </a:t>
            </a:r>
            <a:r>
              <a:rPr sz="2378" b="1" spc="-30" dirty="0">
                <a:latin typeface="Arial"/>
                <a:cs typeface="Arial"/>
              </a:rPr>
              <a:t>robust</a:t>
            </a:r>
            <a:r>
              <a:rPr lang="en-US" sz="2378" b="1" spc="-30" dirty="0">
                <a:latin typeface="Arial"/>
                <a:cs typeface="Arial"/>
              </a:rPr>
              <a:t> to outliers.</a:t>
            </a:r>
            <a:endParaRPr sz="2378" b="1" dirty="0">
              <a:latin typeface="Arial"/>
              <a:cs typeface="Arial"/>
            </a:endParaRPr>
          </a:p>
          <a:p>
            <a:pPr marL="385064" marR="10067" indent="-361155">
              <a:spcBef>
                <a:spcPts val="604"/>
              </a:spcBef>
            </a:pPr>
            <a:r>
              <a:rPr sz="218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2378" spc="-89" dirty="0">
                <a:latin typeface="Arial"/>
                <a:cs typeface="Arial"/>
              </a:rPr>
              <a:t>Therefore </a:t>
            </a:r>
            <a:r>
              <a:rPr sz="2378" spc="-40" dirty="0">
                <a:latin typeface="Arial"/>
                <a:cs typeface="Arial"/>
              </a:rPr>
              <a:t>we choose </a:t>
            </a:r>
            <a:r>
              <a:rPr sz="2378" b="1" spc="-89" dirty="0">
                <a:latin typeface="Arial"/>
                <a:cs typeface="Arial"/>
              </a:rPr>
              <a:t>median</a:t>
            </a:r>
            <a:r>
              <a:rPr lang="en-US" sz="2378" b="1" spc="-89" dirty="0">
                <a:latin typeface="Arial"/>
                <a:cs typeface="Arial"/>
              </a:rPr>
              <a:t> </a:t>
            </a:r>
            <a:r>
              <a:rPr sz="2378" b="1" spc="-89" dirty="0">
                <a:latin typeface="Arial"/>
                <a:cs typeface="Arial"/>
              </a:rPr>
              <a:t>&amp;</a:t>
            </a:r>
            <a:r>
              <a:rPr lang="en-US" sz="2378" b="1" spc="-89" dirty="0">
                <a:latin typeface="Arial"/>
                <a:cs typeface="Arial"/>
              </a:rPr>
              <a:t> </a:t>
            </a:r>
            <a:r>
              <a:rPr sz="2378" b="1" spc="-89" dirty="0">
                <a:latin typeface="Arial"/>
                <a:cs typeface="Arial"/>
              </a:rPr>
              <a:t>IQR</a:t>
            </a:r>
            <a:r>
              <a:rPr sz="2378" spc="-89" dirty="0">
                <a:latin typeface="Arial"/>
                <a:cs typeface="Arial"/>
              </a:rPr>
              <a:t> </a:t>
            </a:r>
            <a:r>
              <a:rPr sz="2378" spc="-99" dirty="0">
                <a:latin typeface="Arial"/>
                <a:cs typeface="Arial"/>
              </a:rPr>
              <a:t>(over </a:t>
            </a:r>
            <a:r>
              <a:rPr sz="2378" spc="-109" dirty="0">
                <a:latin typeface="Arial"/>
                <a:cs typeface="Arial"/>
              </a:rPr>
              <a:t>mean&amp;SD) </a:t>
            </a:r>
            <a:r>
              <a:rPr sz="2378" spc="-50" dirty="0">
                <a:latin typeface="Arial"/>
                <a:cs typeface="Arial"/>
              </a:rPr>
              <a:t>when  </a:t>
            </a:r>
            <a:r>
              <a:rPr sz="2378" spc="-40" dirty="0">
                <a:latin typeface="Arial"/>
                <a:cs typeface="Arial"/>
              </a:rPr>
              <a:t>describing skewed</a:t>
            </a:r>
            <a:r>
              <a:rPr sz="2378" spc="30" dirty="0">
                <a:latin typeface="Arial"/>
                <a:cs typeface="Arial"/>
              </a:rPr>
              <a:t> </a:t>
            </a:r>
            <a:r>
              <a:rPr sz="2378" spc="-30" dirty="0">
                <a:latin typeface="Arial"/>
                <a:cs typeface="Arial"/>
              </a:rPr>
              <a:t>distributions.</a:t>
            </a:r>
            <a:endParaRPr lang="en-US" sz="2378" spc="-30" dirty="0">
              <a:latin typeface="Arial"/>
              <a:cs typeface="Arial"/>
            </a:endParaRPr>
          </a:p>
          <a:p>
            <a:pPr marL="385064" marR="10067" indent="-361155">
              <a:spcBef>
                <a:spcPts val="604"/>
              </a:spcBef>
            </a:pPr>
            <a:r>
              <a:rPr lang="en-US" sz="2180" dirty="0">
                <a:solidFill>
                  <a:srgbClr val="024F84"/>
                </a:solidFill>
                <a:latin typeface="DejaVu Serif"/>
                <a:cs typeface="DejaVu Serif"/>
              </a:rPr>
              <a:t>▶ W</a:t>
            </a:r>
            <a:r>
              <a:rPr lang="en-US" sz="2378" spc="-40" dirty="0">
                <a:latin typeface="Arial"/>
                <a:cs typeface="Arial"/>
              </a:rPr>
              <a:t>e choose </a:t>
            </a:r>
            <a:r>
              <a:rPr lang="en-US" sz="2378" b="1" spc="-109" dirty="0">
                <a:latin typeface="Arial"/>
                <a:cs typeface="Arial"/>
              </a:rPr>
              <a:t>mean &amp; SD</a:t>
            </a:r>
            <a:r>
              <a:rPr lang="en-US" sz="2378" spc="-109" dirty="0">
                <a:latin typeface="Arial"/>
                <a:cs typeface="Arial"/>
              </a:rPr>
              <a:t> </a:t>
            </a:r>
            <a:r>
              <a:rPr lang="en-US" sz="2378" spc="-50" dirty="0">
                <a:latin typeface="Arial"/>
                <a:cs typeface="Arial"/>
              </a:rPr>
              <a:t>when  </a:t>
            </a:r>
            <a:r>
              <a:rPr lang="en-US" sz="2378" spc="-40" dirty="0">
                <a:latin typeface="Arial"/>
                <a:cs typeface="Arial"/>
              </a:rPr>
              <a:t>describing symmetric</a:t>
            </a:r>
            <a:r>
              <a:rPr lang="en-US" sz="2378" spc="30" dirty="0">
                <a:latin typeface="Arial"/>
                <a:cs typeface="Arial"/>
              </a:rPr>
              <a:t> </a:t>
            </a:r>
            <a:r>
              <a:rPr lang="en-US" sz="2378" spc="-30" dirty="0">
                <a:latin typeface="Arial"/>
                <a:cs typeface="Arial"/>
              </a:rPr>
              <a:t>distributions, as they are more useful in using mathematical theory to make inferences.</a:t>
            </a:r>
            <a:endParaRPr lang="en-US" sz="2378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72208" y="6498113"/>
            <a:ext cx="273062" cy="26678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1585" spc="-139" dirty="0">
                <a:solidFill>
                  <a:srgbClr val="7F7F7F"/>
                </a:solidFill>
                <a:latin typeface="DejaVu Sans"/>
                <a:cs typeface="DejaVu Sans"/>
              </a:rPr>
              <a:t>13</a:t>
            </a:r>
            <a:endParaRPr sz="1585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485738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819" y="249382"/>
            <a:ext cx="5892799" cy="1117600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/>
              <a:t>Coming up…</a:t>
            </a:r>
            <a:endParaRPr lang="en-US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8218" y="1782618"/>
            <a:ext cx="106218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Lab Assignment 4 </a:t>
            </a:r>
            <a:r>
              <a:rPr lang="en-US" sz="3200" dirty="0" smtClean="0"/>
              <a:t>due tomorrow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Midterm 1 </a:t>
            </a:r>
            <a:r>
              <a:rPr lang="en-US" sz="3200" dirty="0"/>
              <a:t>Monday </a:t>
            </a:r>
            <a:r>
              <a:rPr lang="en-US" sz="3200" dirty="0" smtClean="0"/>
              <a:t>2/18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lvl="1"/>
            <a:r>
              <a:rPr lang="en-US" sz="3200" i="1" u="sng" dirty="0" smtClean="0"/>
              <a:t>Feedback + Help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i="1" u="sng" dirty="0" smtClean="0"/>
              <a:t>Problem Set 2 </a:t>
            </a:r>
            <a:r>
              <a:rPr lang="en-US" sz="3200" i="1" dirty="0" smtClean="0"/>
              <a:t>returned by Saturday morning.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i="1" u="sng" dirty="0" smtClean="0"/>
              <a:t>Weekend Office Hours</a:t>
            </a:r>
            <a:r>
              <a:rPr lang="en-US" sz="3200" i="1" dirty="0" smtClean="0"/>
              <a:t>: Saturday 2pm-4pm (Lavonne, Old </a:t>
            </a:r>
            <a:r>
              <a:rPr lang="en-US" sz="3200" i="1" dirty="0" err="1" smtClean="0"/>
              <a:t>Chem</a:t>
            </a:r>
            <a:r>
              <a:rPr lang="en-US" sz="3200" i="1" dirty="0" smtClean="0"/>
              <a:t> 203B)</a:t>
            </a:r>
            <a:endParaRPr lang="en-US" sz="3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 smtClean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03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46230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Which of the following is false?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6218" y="4446332"/>
            <a:ext cx="10215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2800" dirty="0" smtClean="0"/>
              <a:t>The box plot would have outliers only on the lower end.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The median is between 70 and 80. 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More than 25% of the data is above 90.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 More than 50% of the data have positive Z scores. 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The mean is likely to be smaller than the median.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5" y="1436347"/>
            <a:ext cx="5344391" cy="31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0" y="1402625"/>
            <a:ext cx="5518439" cy="48476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070763" y="1690255"/>
            <a:ext cx="73891" cy="4405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47491" y="6198964"/>
            <a:ext cx="160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median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71818" y="4110182"/>
            <a:ext cx="32327" cy="19858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6109" y="6198964"/>
            <a:ext cx="160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mean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90509" y="1819564"/>
                <a:ext cx="3625608" cy="1607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𝑠𝑡𝑎𝑛𝑑𝑎𝑟𝑑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𝑑𝑒𝑣𝑖𝑎𝑡𝑖𝑜𝑛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𝑙𝑎𝑟𝑔𝑒𝑟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𝑠𝑡𝑎𝑛𝑑𝑎𝑟𝑑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𝑑𝑒𝑣𝑖𝑎𝑡𝑖𝑜𝑛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09" y="1819564"/>
                <a:ext cx="3625608" cy="1607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9467273" y="2623127"/>
            <a:ext cx="923636" cy="277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83273" y="223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446706" y="3549814"/>
            <a:ext cx="814894" cy="153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90909" y="3523795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NEVER negative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48360"/>
          <a:stretch/>
        </p:blipFill>
        <p:spPr>
          <a:xfrm>
            <a:off x="9156713" y="4120098"/>
            <a:ext cx="2653119" cy="9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46230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Which of the following is false?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963" y="4594396"/>
            <a:ext cx="11850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2400" dirty="0" smtClean="0"/>
              <a:t>The box plot would have outliers only on the lower end.</a:t>
            </a:r>
          </a:p>
          <a:p>
            <a:pPr marL="514350" indent="-514350">
              <a:buAutoNum type="alphaLcParenBoth"/>
            </a:pPr>
            <a:r>
              <a:rPr lang="en-US" sz="2400" dirty="0" smtClean="0"/>
              <a:t>The median is between 70 and 80. </a:t>
            </a:r>
          </a:p>
          <a:p>
            <a:pPr marL="514350" indent="-514350">
              <a:buAutoNum type="alphaLcParenBoth"/>
            </a:pPr>
            <a:r>
              <a:rPr lang="en-US" sz="2400" dirty="0" smtClean="0"/>
              <a:t>More than 25% of the data is above 90.</a:t>
            </a:r>
          </a:p>
          <a:p>
            <a:pPr marL="514350" indent="-514350">
              <a:buAutoNum type="alphaLcParenBoth"/>
            </a:pPr>
            <a:r>
              <a:rPr lang="en-US" sz="2400" dirty="0" smtClean="0"/>
              <a:t> </a:t>
            </a:r>
            <a:r>
              <a:rPr lang="en-US" sz="2400" strike="sngStrike" dirty="0" smtClean="0"/>
              <a:t>More than 50% of the data have positive Z scores. </a:t>
            </a:r>
            <a:r>
              <a:rPr lang="en-US" sz="2400" dirty="0" smtClean="0"/>
              <a:t>(MEAN SMALLER THAN MEDIAN)</a:t>
            </a:r>
          </a:p>
          <a:p>
            <a:pPr marL="514350" indent="-514350">
              <a:buAutoNum type="alphaLcParenBoth"/>
            </a:pPr>
            <a:r>
              <a:rPr lang="en-US" sz="2400" strike="sngStrike" dirty="0" smtClean="0"/>
              <a:t>The mean is likely to be smaller than the median.</a:t>
            </a:r>
            <a:r>
              <a:rPr lang="en-US" sz="2400" dirty="0" smtClean="0"/>
              <a:t> </a:t>
            </a:r>
            <a:r>
              <a:rPr lang="en-US" sz="2400" dirty="0" smtClean="0"/>
              <a:t>(LEFT </a:t>
            </a:r>
            <a:r>
              <a:rPr lang="en-US" sz="2400" dirty="0" smtClean="0"/>
              <a:t>SKEWED)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5" y="1436347"/>
            <a:ext cx="5344391" cy="31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46230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Which of the following is false?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45" y="2227372"/>
            <a:ext cx="6881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1600" dirty="0" smtClean="0"/>
              <a:t>The box plot would have outliers only on the lower end.</a:t>
            </a:r>
          </a:p>
          <a:p>
            <a:pPr marL="514350" indent="-514350">
              <a:buAutoNum type="alphaLcParenBoth"/>
            </a:pPr>
            <a:r>
              <a:rPr lang="en-US" sz="1600" dirty="0" smtClean="0"/>
              <a:t>The median is between 70 and 80. </a:t>
            </a:r>
          </a:p>
          <a:p>
            <a:pPr marL="514350" indent="-514350">
              <a:buAutoNum type="alphaLcParenBoth"/>
            </a:pPr>
            <a:r>
              <a:rPr lang="en-US" sz="1600" dirty="0" smtClean="0"/>
              <a:t>More than 25% of the data is above 90.</a:t>
            </a:r>
          </a:p>
          <a:p>
            <a:pPr marL="514350" indent="-514350">
              <a:buAutoNum type="alphaLcParenBoth"/>
            </a:pPr>
            <a:r>
              <a:rPr lang="en-US" sz="1600" dirty="0" smtClean="0"/>
              <a:t> More than 50% of the data have positive Z scores. </a:t>
            </a:r>
          </a:p>
          <a:p>
            <a:pPr marL="514350" indent="-514350">
              <a:buAutoNum type="alphaLcParenBoth"/>
            </a:pPr>
            <a:r>
              <a:rPr lang="en-US" sz="1600" dirty="0" smtClean="0"/>
              <a:t>The mean is likely to be smaller than the median.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5" y="1436347"/>
            <a:ext cx="5344391" cy="3158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71" y="5995158"/>
            <a:ext cx="9691255" cy="7622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779491" y="5375564"/>
            <a:ext cx="9236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94662" y="5306291"/>
            <a:ext cx="9236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755084" y="5375564"/>
            <a:ext cx="9236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803898" y="5368637"/>
            <a:ext cx="1951186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03898" y="5807364"/>
            <a:ext cx="1951186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46254" y="4925445"/>
            <a:ext cx="56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Q1≈60      Median ≈75      Q3≈85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46230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Which of the following is false?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45" y="2227372"/>
            <a:ext cx="6881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1600" dirty="0" smtClean="0"/>
              <a:t>The box plot would have outliers only on the lower end.</a:t>
            </a:r>
          </a:p>
          <a:p>
            <a:pPr marL="514350" indent="-514350">
              <a:buAutoNum type="alphaLcParenBoth"/>
            </a:pPr>
            <a:r>
              <a:rPr lang="en-US" sz="1600" dirty="0" smtClean="0"/>
              <a:t>The median is between 70 and 80. </a:t>
            </a:r>
          </a:p>
          <a:p>
            <a:pPr marL="514350" indent="-514350">
              <a:buAutoNum type="alphaLcParenBoth"/>
            </a:pPr>
            <a:r>
              <a:rPr lang="en-US" sz="1600" dirty="0" smtClean="0"/>
              <a:t>More than 25% of the data is above 90.</a:t>
            </a:r>
          </a:p>
          <a:p>
            <a:pPr marL="514350" indent="-514350">
              <a:buAutoNum type="alphaLcParenBoth"/>
            </a:pPr>
            <a:r>
              <a:rPr lang="en-US" sz="1600" dirty="0" smtClean="0"/>
              <a:t> More than 50% of the data have positive Z scores. </a:t>
            </a:r>
          </a:p>
          <a:p>
            <a:pPr marL="514350" indent="-514350">
              <a:buAutoNum type="alphaLcParenBoth"/>
            </a:pPr>
            <a:r>
              <a:rPr lang="en-US" sz="1600" dirty="0" smtClean="0"/>
              <a:t>The mean is likely to be smaller than the median.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5" y="1436347"/>
            <a:ext cx="5344391" cy="3158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71" y="5995158"/>
            <a:ext cx="9691255" cy="7622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779491" y="5375564"/>
            <a:ext cx="9236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94662" y="5306291"/>
            <a:ext cx="9236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755084" y="5375564"/>
            <a:ext cx="9236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803898" y="5368637"/>
            <a:ext cx="1951186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03898" y="5807364"/>
            <a:ext cx="1951186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64320" y="5629564"/>
            <a:ext cx="2358735" cy="346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35927" y="5621860"/>
            <a:ext cx="2358735" cy="346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26691" y="5375564"/>
            <a:ext cx="9236" cy="508000"/>
          </a:xfrm>
          <a:prstGeom prst="line">
            <a:avLst/>
          </a:prstGeom>
          <a:ln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132291" y="5367860"/>
            <a:ext cx="9236" cy="508000"/>
          </a:xfrm>
          <a:prstGeom prst="line">
            <a:avLst/>
          </a:prstGeom>
          <a:ln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6254" y="4925445"/>
            <a:ext cx="56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Q1≈60      Median ≈75      Q3≈85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8887" y="4405992"/>
            <a:ext cx="56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IQR=Q3-Q1 ≈ 25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67982" y="4792751"/>
            <a:ext cx="1377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92D050"/>
                </a:solidFill>
              </a:rPr>
              <a:t>Upper Fence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Q3+1.5IQR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36593" y="4774361"/>
            <a:ext cx="1367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92D050"/>
                </a:solidFill>
              </a:rPr>
              <a:t>Lower Fence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Q1-1.5IQR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46230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Which of the following is false?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45" y="2227372"/>
            <a:ext cx="6881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1600" dirty="0" smtClean="0"/>
              <a:t>The box plot would have outliers only on the lower end.</a:t>
            </a:r>
          </a:p>
          <a:p>
            <a:pPr marL="514350" indent="-514350">
              <a:buAutoNum type="alphaLcParenBoth"/>
            </a:pPr>
            <a:r>
              <a:rPr lang="en-US" sz="1600" dirty="0" smtClean="0"/>
              <a:t>The median is between 70 and 80. </a:t>
            </a:r>
          </a:p>
          <a:p>
            <a:pPr marL="514350" indent="-514350">
              <a:buAutoNum type="alphaLcParenBoth"/>
            </a:pPr>
            <a:r>
              <a:rPr lang="en-US" sz="1600" b="1" i="1" dirty="0" smtClean="0">
                <a:solidFill>
                  <a:srgbClr val="C00000"/>
                </a:solidFill>
              </a:rPr>
              <a:t>More than 25% of the data is above 90.</a:t>
            </a:r>
          </a:p>
          <a:p>
            <a:pPr marL="514350" indent="-514350">
              <a:buAutoNum type="alphaLcParenBoth"/>
            </a:pPr>
            <a:r>
              <a:rPr lang="en-US" sz="1600" dirty="0" smtClean="0"/>
              <a:t> More than 50% of the data have positive Z scores. </a:t>
            </a:r>
          </a:p>
          <a:p>
            <a:pPr marL="514350" indent="-514350">
              <a:buAutoNum type="alphaLcParenBoth"/>
            </a:pPr>
            <a:r>
              <a:rPr lang="en-US" sz="1600" dirty="0" smtClean="0"/>
              <a:t>The mean is likely to be smaller than the median.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5" y="1436347"/>
            <a:ext cx="5344391" cy="3158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71" y="5995158"/>
            <a:ext cx="9691255" cy="7622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779491" y="5375564"/>
            <a:ext cx="9236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94662" y="5306291"/>
            <a:ext cx="9236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755084" y="5375564"/>
            <a:ext cx="9236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803898" y="5368637"/>
            <a:ext cx="1951186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03898" y="5807364"/>
            <a:ext cx="1951186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35927" y="5621860"/>
            <a:ext cx="2358735" cy="346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6254" y="4925445"/>
            <a:ext cx="56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Q1≈60      Median ≈75      Q3≈85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8887" y="4405992"/>
            <a:ext cx="56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IQR=Q3-Q1 ≈ 25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67982" y="4792751"/>
            <a:ext cx="1377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92D050"/>
                </a:solidFill>
              </a:rPr>
              <a:t>Upper Fence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Q3+1.5IQR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36593" y="4774361"/>
            <a:ext cx="1367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92D050"/>
                </a:solidFill>
              </a:rPr>
              <a:t>Lower Fence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Q1-1.5IQR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2418" y="5467462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outliers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17455" y="5375564"/>
            <a:ext cx="9236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370143" y="5342853"/>
            <a:ext cx="9236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764320" y="5596853"/>
            <a:ext cx="615059" cy="3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424013" y="5331400"/>
            <a:ext cx="146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 OUTLIERS!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1 </a:t>
            </a:r>
            <a:r>
              <a:rPr lang="en-US" sz="6600" dirty="0" smtClean="0"/>
              <a:t>– Data Visualization and Summary Statistics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937163" y="3463637"/>
            <a:ext cx="7767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Two Categorical Variables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090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8931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/>
              <a:t>Is a </a:t>
            </a:r>
            <a:r>
              <a:rPr lang="en-US" sz="2800" u="sng" dirty="0"/>
              <a:t>mosaic plot </a:t>
            </a:r>
            <a:r>
              <a:rPr lang="en-US" sz="2800" dirty="0"/>
              <a:t>or a </a:t>
            </a:r>
            <a:r>
              <a:rPr lang="en-US" sz="2800" u="sng" dirty="0"/>
              <a:t>segmented bar plot</a:t>
            </a:r>
            <a:r>
              <a:rPr lang="en-US" sz="2800" dirty="0"/>
              <a:t> better at determining if two categorical variables are independent/not-associated or dependent/</a:t>
            </a:r>
            <a:r>
              <a:rPr lang="en-US" sz="2800" dirty="0" err="1"/>
              <a:t>assoc</a:t>
            </a:r>
            <a:r>
              <a:rPr lang="en-US" sz="2800" dirty="0"/>
              <a:t>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55" y="2087418"/>
            <a:ext cx="6022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dirty="0" smtClean="0"/>
              <a:t>Mosaic plot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 smtClean="0"/>
              <a:t>Segmented bar plot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29" y="3458536"/>
            <a:ext cx="6260460" cy="3039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6" y="3509819"/>
            <a:ext cx="5664673" cy="2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8931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Is a </a:t>
            </a:r>
            <a:r>
              <a:rPr lang="en-US" sz="2800" u="sng" dirty="0" smtClean="0"/>
              <a:t>mosaic plot </a:t>
            </a:r>
            <a:r>
              <a:rPr lang="en-US" sz="2800" dirty="0" smtClean="0"/>
              <a:t>or a </a:t>
            </a:r>
            <a:r>
              <a:rPr lang="en-US" sz="2800" u="sng" dirty="0" smtClean="0"/>
              <a:t>segmented bar plot</a:t>
            </a:r>
            <a:r>
              <a:rPr lang="en-US" sz="2800" dirty="0" smtClean="0"/>
              <a:t> better at determining if two categorical variables are </a:t>
            </a:r>
            <a:r>
              <a:rPr lang="en-US" sz="2800" dirty="0" smtClean="0"/>
              <a:t>independent/not-associated </a:t>
            </a:r>
            <a:r>
              <a:rPr lang="en-US" sz="2800" dirty="0"/>
              <a:t>or </a:t>
            </a:r>
            <a:r>
              <a:rPr lang="en-US" sz="2800" dirty="0" smtClean="0"/>
              <a:t>dependent/</a:t>
            </a:r>
            <a:r>
              <a:rPr lang="en-US" sz="2800" dirty="0" err="1" smtClean="0"/>
              <a:t>assoc</a:t>
            </a:r>
            <a:r>
              <a:rPr lang="en-US" sz="2800" dirty="0"/>
              <a:t>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55" y="2087418"/>
            <a:ext cx="6022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b="1" i="1" dirty="0" smtClean="0">
                <a:solidFill>
                  <a:srgbClr val="C00000"/>
                </a:solidFill>
              </a:rPr>
              <a:t>Mosaic plot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 smtClean="0"/>
              <a:t>Segmented bar plot</a:t>
            </a:r>
            <a:endParaRPr lang="en-US" sz="32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29" y="3458536"/>
            <a:ext cx="6260460" cy="303937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6" y="3509819"/>
            <a:ext cx="5664673" cy="2930524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138546" y="3352261"/>
            <a:ext cx="5818909" cy="335449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8931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What probabilities would you need to calculate to show that </a:t>
            </a:r>
            <a:r>
              <a:rPr lang="en-US" sz="2800" dirty="0" smtClean="0">
                <a:solidFill>
                  <a:srgbClr val="FF7C80"/>
                </a:solidFill>
              </a:rPr>
              <a:t>being in a relationship</a:t>
            </a:r>
            <a:r>
              <a:rPr lang="en-US" sz="2800" dirty="0" smtClean="0"/>
              <a:t> is associated with </a:t>
            </a:r>
            <a:r>
              <a:rPr lang="en-US" sz="2800" b="1" dirty="0" smtClean="0"/>
              <a:t>class year</a:t>
            </a:r>
            <a:r>
              <a:rPr lang="en-US" sz="2800" dirty="0" smtClean="0"/>
              <a:t>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54" y="2020727"/>
            <a:ext cx="11988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dirty="0" smtClean="0"/>
              <a:t>P(</a:t>
            </a:r>
            <a:r>
              <a:rPr lang="en-US" sz="3200" dirty="0" err="1" smtClean="0"/>
              <a:t>yes|first-year</a:t>
            </a:r>
            <a:r>
              <a:rPr lang="en-US" sz="3200" dirty="0" smtClean="0"/>
              <a:t>)≠ P(</a:t>
            </a:r>
            <a:r>
              <a:rPr lang="en-US" sz="3200" dirty="0" err="1" smtClean="0"/>
              <a:t>no|first-year</a:t>
            </a:r>
            <a:r>
              <a:rPr lang="en-US" sz="3200" dirty="0" smtClean="0"/>
              <a:t>) ≠ P(it’s </a:t>
            </a:r>
            <a:r>
              <a:rPr lang="en-US" sz="3200" dirty="0" err="1" smtClean="0"/>
              <a:t>complicated|first-year</a:t>
            </a:r>
            <a:r>
              <a:rPr lang="en-US" sz="3200" dirty="0" smtClean="0"/>
              <a:t>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 smtClean="0"/>
              <a:t>P(</a:t>
            </a:r>
            <a:r>
              <a:rPr lang="en-US" sz="3200" dirty="0" err="1" smtClean="0"/>
              <a:t>yes|first-year</a:t>
            </a:r>
            <a:r>
              <a:rPr lang="en-US" sz="3200" dirty="0" smtClean="0"/>
              <a:t>)≠ P(</a:t>
            </a:r>
            <a:r>
              <a:rPr lang="en-US" sz="3200" dirty="0" err="1" smtClean="0"/>
              <a:t>yes|sophomore</a:t>
            </a:r>
            <a:r>
              <a:rPr lang="en-US" sz="3200" dirty="0" smtClean="0"/>
              <a:t>) ≠ P(</a:t>
            </a:r>
            <a:r>
              <a:rPr lang="en-US" sz="3200" dirty="0" err="1" smtClean="0"/>
              <a:t>yes|junior</a:t>
            </a:r>
            <a:r>
              <a:rPr lang="en-US" sz="3200" dirty="0" smtClean="0"/>
              <a:t>) ≠ P(</a:t>
            </a:r>
            <a:r>
              <a:rPr lang="en-US" sz="3200" dirty="0" err="1" smtClean="0"/>
              <a:t>yes|senior</a:t>
            </a:r>
            <a:r>
              <a:rPr lang="en-US" sz="3200" dirty="0" smtClean="0"/>
              <a:t>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 smtClean="0"/>
              <a:t>P(</a:t>
            </a:r>
            <a:r>
              <a:rPr lang="en-US" sz="3200" dirty="0" err="1" smtClean="0"/>
              <a:t>no|first-year</a:t>
            </a:r>
            <a:r>
              <a:rPr lang="en-US" sz="3200" dirty="0" smtClean="0"/>
              <a:t>)≠ P(</a:t>
            </a:r>
            <a:r>
              <a:rPr lang="en-US" sz="3200" dirty="0" err="1" smtClean="0"/>
              <a:t>no|sophomore</a:t>
            </a:r>
            <a:r>
              <a:rPr lang="en-US" sz="3200" dirty="0" smtClean="0"/>
              <a:t>) ≠ P(</a:t>
            </a:r>
            <a:r>
              <a:rPr lang="en-US" sz="3200" dirty="0" err="1" smtClean="0"/>
              <a:t>no|junior</a:t>
            </a:r>
            <a:r>
              <a:rPr lang="en-US" sz="3200" dirty="0" smtClean="0"/>
              <a:t>) ≠ P(</a:t>
            </a:r>
            <a:r>
              <a:rPr lang="en-US" sz="3200" dirty="0" err="1" smtClean="0"/>
              <a:t>no|senior</a:t>
            </a:r>
            <a:r>
              <a:rPr lang="en-US" sz="3200" dirty="0" smtClean="0"/>
              <a:t>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 smtClean="0"/>
              <a:t>Show (b) and (c)</a:t>
            </a:r>
          </a:p>
          <a:p>
            <a:pPr marL="342900" indent="-342900">
              <a:buFont typeface="+mj-lt"/>
              <a:buAutoNum type="alphaLcParenR"/>
            </a:pPr>
            <a:endParaRPr lang="en-US" sz="3200" dirty="0" smtClean="0"/>
          </a:p>
          <a:p>
            <a:pPr marL="342900" indent="-342900">
              <a:buFont typeface="+mj-lt"/>
              <a:buAutoNum type="alphaLcParenR"/>
            </a:pPr>
            <a:endParaRPr lang="en-US" sz="3200" dirty="0" smtClean="0"/>
          </a:p>
          <a:p>
            <a:pPr marL="342900" indent="-342900">
              <a:buFont typeface="+mj-lt"/>
              <a:buAutoNum type="alphaLcParenR"/>
            </a:pPr>
            <a:endParaRPr lang="en-US" sz="3200" dirty="0" smtClean="0"/>
          </a:p>
          <a:p>
            <a:pPr marL="342900" indent="-3429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491" y="3960365"/>
            <a:ext cx="5301673" cy="27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328079" y="6498113"/>
            <a:ext cx="162327" cy="26678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1585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297199" y="341666"/>
            <a:ext cx="5578725" cy="4940243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3171" b="1" dirty="0" smtClean="0">
                <a:latin typeface="Arial"/>
                <a:cs typeface="Arial"/>
              </a:rPr>
              <a:t>Midterm 1</a:t>
            </a:r>
          </a:p>
          <a:p>
            <a:pPr marL="25168">
              <a:spcBef>
                <a:spcPts val="178"/>
              </a:spcBef>
            </a:pPr>
            <a:endParaRPr lang="en-US" sz="3171" b="1" dirty="0">
              <a:latin typeface="Arial"/>
              <a:cs typeface="Arial"/>
            </a:endParaRPr>
          </a:p>
          <a:p>
            <a:pPr marL="364930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b="1" u="sng" dirty="0">
                <a:latin typeface="Arial"/>
                <a:cs typeface="Arial"/>
              </a:rPr>
              <a:t>Material Covered: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dirty="0">
                <a:latin typeface="Arial"/>
                <a:cs typeface="Arial"/>
              </a:rPr>
              <a:t>Units </a:t>
            </a:r>
            <a:r>
              <a:rPr lang="en-US" sz="2378" dirty="0" smtClean="0">
                <a:latin typeface="Arial"/>
                <a:cs typeface="Arial"/>
              </a:rPr>
              <a:t>1-3.2</a:t>
            </a:r>
            <a:endParaRPr lang="en-US" sz="2378" dirty="0">
              <a:latin typeface="Arial"/>
              <a:cs typeface="Arial"/>
            </a:endParaRPr>
          </a:p>
          <a:p>
            <a:pPr marL="364930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b="1" u="sng" dirty="0" smtClean="0">
                <a:latin typeface="Arial"/>
                <a:cs typeface="Arial"/>
              </a:rPr>
              <a:t>What </a:t>
            </a:r>
            <a:r>
              <a:rPr lang="en-US" sz="2378" b="1" u="sng" dirty="0">
                <a:latin typeface="Arial"/>
                <a:cs typeface="Arial"/>
              </a:rPr>
              <a:t>to bring: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u="sng" dirty="0">
                <a:latin typeface="Arial"/>
                <a:cs typeface="Arial"/>
              </a:rPr>
              <a:t>Cheat sheet 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dirty="0">
                <a:latin typeface="Arial"/>
                <a:cs typeface="Arial"/>
              </a:rPr>
              <a:t>1 page (8.5’’ by 11’’)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dirty="0">
                <a:latin typeface="Arial"/>
                <a:cs typeface="Arial"/>
              </a:rPr>
              <a:t>Front/back ok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u="sng" dirty="0">
                <a:latin typeface="Arial"/>
                <a:cs typeface="Arial"/>
              </a:rPr>
              <a:t>CAN be typed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u="sng" dirty="0">
                <a:latin typeface="Arial"/>
                <a:cs typeface="Arial"/>
              </a:rPr>
              <a:t>Calculator</a:t>
            </a:r>
            <a:r>
              <a:rPr lang="en-US" sz="2378" dirty="0">
                <a:latin typeface="Arial"/>
                <a:cs typeface="Arial"/>
              </a:rPr>
              <a:t> (no phones)</a:t>
            </a:r>
          </a:p>
          <a:p>
            <a:pPr marL="364930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b="1" u="sng" dirty="0">
                <a:latin typeface="Arial"/>
                <a:cs typeface="Arial"/>
              </a:rPr>
              <a:t>Provided: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dirty="0" smtClean="0">
                <a:latin typeface="Arial"/>
                <a:cs typeface="Arial"/>
              </a:rPr>
              <a:t>Z-tables</a:t>
            </a:r>
            <a:endParaRPr sz="2378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5924" y="1334064"/>
            <a:ext cx="4567806" cy="1998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4930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b="1" u="sng" dirty="0">
                <a:latin typeface="Arial"/>
                <a:cs typeface="Arial"/>
              </a:rPr>
              <a:t>Exam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dirty="0" smtClean="0">
                <a:latin typeface="Arial"/>
                <a:cs typeface="Arial"/>
              </a:rPr>
              <a:t>4 written </a:t>
            </a:r>
            <a:r>
              <a:rPr lang="en-US" sz="2378" dirty="0">
                <a:latin typeface="Arial"/>
                <a:cs typeface="Arial"/>
              </a:rPr>
              <a:t>questions (like AEs)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dirty="0" smtClean="0">
                <a:latin typeface="Arial"/>
                <a:cs typeface="Arial"/>
              </a:rPr>
              <a:t>5 </a:t>
            </a:r>
            <a:r>
              <a:rPr lang="en-US" sz="2378" dirty="0">
                <a:latin typeface="Arial"/>
                <a:cs typeface="Arial"/>
              </a:rPr>
              <a:t>T/F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378" dirty="0">
                <a:latin typeface="Arial"/>
                <a:cs typeface="Arial"/>
              </a:rPr>
              <a:t>10 MC</a:t>
            </a:r>
          </a:p>
        </p:txBody>
      </p:sp>
    </p:spTree>
    <p:extLst>
      <p:ext uri="{BB962C8B-B14F-4D97-AF65-F5344CB8AC3E}">
        <p14:creationId xmlns:p14="http://schemas.microsoft.com/office/powerpoint/2010/main" val="13397014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8931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What probabilities would you need to calculate to show that </a:t>
            </a:r>
            <a:r>
              <a:rPr lang="en-US" sz="2800" dirty="0" smtClean="0">
                <a:solidFill>
                  <a:srgbClr val="FF7C80"/>
                </a:solidFill>
              </a:rPr>
              <a:t>being in a relationship</a:t>
            </a:r>
            <a:r>
              <a:rPr lang="en-US" sz="2800" dirty="0" smtClean="0"/>
              <a:t> is associated with </a:t>
            </a:r>
            <a:r>
              <a:rPr lang="en-US" sz="2800" b="1" dirty="0" smtClean="0"/>
              <a:t>class year</a:t>
            </a:r>
            <a:r>
              <a:rPr lang="en-US" sz="2800" dirty="0" smtClean="0"/>
              <a:t>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54" y="2020727"/>
            <a:ext cx="11988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dirty="0" smtClean="0"/>
              <a:t>P(</a:t>
            </a:r>
            <a:r>
              <a:rPr lang="en-US" sz="3200" dirty="0" err="1" smtClean="0"/>
              <a:t>yes|first-year</a:t>
            </a:r>
            <a:r>
              <a:rPr lang="en-US" sz="3200" dirty="0" smtClean="0"/>
              <a:t>)≠ P(</a:t>
            </a:r>
            <a:r>
              <a:rPr lang="en-US" sz="3200" dirty="0" err="1" smtClean="0"/>
              <a:t>no|first-year</a:t>
            </a:r>
            <a:r>
              <a:rPr lang="en-US" sz="3200" dirty="0" smtClean="0"/>
              <a:t>) ≠ P(it’s </a:t>
            </a:r>
            <a:r>
              <a:rPr lang="en-US" sz="3200" dirty="0" err="1" smtClean="0"/>
              <a:t>complicated|first-year</a:t>
            </a:r>
            <a:r>
              <a:rPr lang="en-US" sz="3200" dirty="0" smtClean="0"/>
              <a:t>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b="1" i="1" dirty="0" smtClean="0">
                <a:solidFill>
                  <a:srgbClr val="C00000"/>
                </a:solidFill>
              </a:rPr>
              <a:t>P(</a:t>
            </a:r>
            <a:r>
              <a:rPr lang="en-US" sz="3200" b="1" i="1" dirty="0" err="1" smtClean="0">
                <a:solidFill>
                  <a:srgbClr val="C00000"/>
                </a:solidFill>
              </a:rPr>
              <a:t>yes|first-year</a:t>
            </a:r>
            <a:r>
              <a:rPr lang="en-US" sz="3200" b="1" i="1" dirty="0" smtClean="0">
                <a:solidFill>
                  <a:srgbClr val="C00000"/>
                </a:solidFill>
              </a:rPr>
              <a:t>)≠ P(</a:t>
            </a:r>
            <a:r>
              <a:rPr lang="en-US" sz="3200" b="1" i="1" dirty="0" err="1" smtClean="0">
                <a:solidFill>
                  <a:srgbClr val="C00000"/>
                </a:solidFill>
              </a:rPr>
              <a:t>yes|sophomore</a:t>
            </a:r>
            <a:r>
              <a:rPr lang="en-US" sz="3200" b="1" i="1" dirty="0" smtClean="0">
                <a:solidFill>
                  <a:srgbClr val="C00000"/>
                </a:solidFill>
              </a:rPr>
              <a:t>) ≠ P(</a:t>
            </a:r>
            <a:r>
              <a:rPr lang="en-US" sz="3200" b="1" i="1" dirty="0" err="1" smtClean="0">
                <a:solidFill>
                  <a:srgbClr val="C00000"/>
                </a:solidFill>
              </a:rPr>
              <a:t>yes|junior</a:t>
            </a:r>
            <a:r>
              <a:rPr lang="en-US" sz="3200" b="1" i="1" dirty="0" smtClean="0">
                <a:solidFill>
                  <a:srgbClr val="C00000"/>
                </a:solidFill>
              </a:rPr>
              <a:t>) ≠ P(</a:t>
            </a:r>
            <a:r>
              <a:rPr lang="en-US" sz="3200" b="1" i="1" dirty="0" err="1" smtClean="0">
                <a:solidFill>
                  <a:srgbClr val="C00000"/>
                </a:solidFill>
              </a:rPr>
              <a:t>yes|senior</a:t>
            </a:r>
            <a:r>
              <a:rPr lang="en-US" sz="3200" b="1" i="1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 smtClean="0"/>
              <a:t>P(</a:t>
            </a:r>
            <a:r>
              <a:rPr lang="en-US" sz="3200" dirty="0" err="1" smtClean="0"/>
              <a:t>no|first-year</a:t>
            </a:r>
            <a:r>
              <a:rPr lang="en-US" sz="3200" dirty="0" smtClean="0"/>
              <a:t>)≠ P(</a:t>
            </a:r>
            <a:r>
              <a:rPr lang="en-US" sz="3200" dirty="0" err="1" smtClean="0"/>
              <a:t>no|sophomore</a:t>
            </a:r>
            <a:r>
              <a:rPr lang="en-US" sz="3200" dirty="0" smtClean="0"/>
              <a:t>) ≠ P(</a:t>
            </a:r>
            <a:r>
              <a:rPr lang="en-US" sz="3200" dirty="0" err="1" smtClean="0"/>
              <a:t>no|junior</a:t>
            </a:r>
            <a:r>
              <a:rPr lang="en-US" sz="3200" dirty="0" smtClean="0"/>
              <a:t>) ≠ P(</a:t>
            </a:r>
            <a:r>
              <a:rPr lang="en-US" sz="3200" dirty="0" err="1" smtClean="0"/>
              <a:t>no|senior</a:t>
            </a:r>
            <a:r>
              <a:rPr lang="en-US" sz="3200" dirty="0" smtClean="0"/>
              <a:t>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 smtClean="0"/>
              <a:t>Show (b) and (c)</a:t>
            </a:r>
          </a:p>
          <a:p>
            <a:pPr marL="342900" indent="-342900">
              <a:buFont typeface="+mj-lt"/>
              <a:buAutoNum type="alphaLcParenR"/>
            </a:pPr>
            <a:endParaRPr lang="en-US" sz="3200" dirty="0" smtClean="0"/>
          </a:p>
          <a:p>
            <a:pPr marL="342900" indent="-342900">
              <a:buFont typeface="+mj-lt"/>
              <a:buAutoNum type="alphaLcParenR"/>
            </a:pPr>
            <a:endParaRPr lang="en-US" sz="3200" dirty="0" smtClean="0"/>
          </a:p>
          <a:p>
            <a:pPr marL="342900" indent="-342900">
              <a:buFont typeface="+mj-lt"/>
              <a:buAutoNum type="alphaLcParenR"/>
            </a:pPr>
            <a:endParaRPr lang="en-US" sz="3200" dirty="0" smtClean="0"/>
          </a:p>
          <a:p>
            <a:pPr marL="342900" indent="-342900">
              <a:buFont typeface="+mj-lt"/>
              <a:buAutoNum type="alphaLcParenR"/>
            </a:pPr>
            <a:endParaRPr lang="en-US" sz="3200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491" y="3960365"/>
            <a:ext cx="5301673" cy="27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1 </a:t>
            </a:r>
            <a:r>
              <a:rPr lang="en-US" sz="6600" dirty="0" smtClean="0"/>
              <a:t>– Making Inferences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671782" y="3125328"/>
            <a:ext cx="834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Types of Inferences you Can Make </a:t>
            </a:r>
            <a:r>
              <a:rPr lang="en-US" sz="3200" dirty="0" smtClean="0"/>
              <a:t>and </a:t>
            </a:r>
            <a:r>
              <a:rPr lang="en-US" sz="3200" u="sng" dirty="0" smtClean="0"/>
              <a:t>When You Can Make Them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0644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43" y="1350958"/>
            <a:ext cx="9419648" cy="5032414"/>
          </a:xfrm>
          <a:prstGeom prst="rect">
            <a:avLst/>
          </a:prstGeom>
        </p:spPr>
      </p:pic>
      <p:sp>
        <p:nvSpPr>
          <p:cNvPr id="218" name="TextBox 217"/>
          <p:cNvSpPr txBox="1"/>
          <p:nvPr/>
        </p:nvSpPr>
        <p:spPr>
          <a:xfrm>
            <a:off x="1958109" y="199849"/>
            <a:ext cx="834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Types of Inferences </a:t>
            </a:r>
            <a:r>
              <a:rPr lang="en-US" sz="3200" dirty="0" smtClean="0"/>
              <a:t>you Can Make and </a:t>
            </a:r>
            <a:r>
              <a:rPr lang="en-US" sz="3200" u="sng" dirty="0" smtClean="0">
                <a:solidFill>
                  <a:srgbClr val="00B050"/>
                </a:solidFill>
              </a:rPr>
              <a:t>When You Can Make Them</a:t>
            </a:r>
            <a:endParaRPr lang="en-US" sz="3200" u="sng" dirty="0">
              <a:solidFill>
                <a:srgbClr val="00B050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3513221" y="1780673"/>
            <a:ext cx="2059806" cy="8662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374807" y="2799347"/>
            <a:ext cx="1859281" cy="10026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3444240" y="5061284"/>
            <a:ext cx="2059806" cy="8662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8390021" y="2867526"/>
            <a:ext cx="2059806" cy="8662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1 </a:t>
            </a:r>
            <a:r>
              <a:rPr lang="en-US" sz="6600" dirty="0" smtClean="0"/>
              <a:t>– Making Inferences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032000" y="3060674"/>
            <a:ext cx="834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...with Randomization Testing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02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1" y="280843"/>
            <a:ext cx="10936152" cy="32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1754967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We would like to test if the median change in blood pressure of the calcium group is </a:t>
            </a:r>
            <a:r>
              <a:rPr lang="en-US" sz="2800" b="1" u="sng" dirty="0" smtClean="0">
                <a:solidFill>
                  <a:srgbClr val="C00000"/>
                </a:solidFill>
              </a:rPr>
              <a:t>greater</a:t>
            </a:r>
            <a:r>
              <a:rPr lang="en-US" sz="2800" dirty="0" smtClean="0"/>
              <a:t> than that of the placebo group. Below is a randomization distribution created for this research question (</a:t>
            </a:r>
            <a:r>
              <a:rPr lang="en-US" sz="2800" u="sng" dirty="0" smtClean="0"/>
              <a:t>100</a:t>
            </a:r>
            <a:r>
              <a:rPr lang="en-US" sz="2800" dirty="0" smtClean="0"/>
              <a:t> simulations), what is the p-value for the randomization test? 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002" y="2692867"/>
            <a:ext cx="7346662" cy="4196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3685" y="2817654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Sample Medians of Two Groups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64869" y="4919008"/>
            <a:ext cx="232713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11/100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17/100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17/200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8/100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6/100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3685" y="3463985"/>
                <a:ext cx="2128981" cy="888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𝑝𝑙𝑎𝑐𝑒𝑏𝑜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685" y="3463985"/>
                <a:ext cx="2128981" cy="888385"/>
              </a:xfrm>
              <a:prstGeom prst="rect">
                <a:avLst/>
              </a:prstGeom>
              <a:blipFill>
                <a:blip r:embed="rId3"/>
                <a:stretch>
                  <a:fillRect l="-4011" t="-5479" r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7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1754967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We would like to test if the median change in blood pressure of the calcium group is </a:t>
            </a:r>
            <a:r>
              <a:rPr lang="en-US" sz="2800" b="1" u="sng" dirty="0" smtClean="0">
                <a:solidFill>
                  <a:srgbClr val="C00000"/>
                </a:solidFill>
              </a:rPr>
              <a:t>greater</a:t>
            </a:r>
            <a:r>
              <a:rPr lang="en-US" sz="2800" dirty="0" smtClean="0"/>
              <a:t> than that of the placebo group. Below is a randomization distribution created for this research question (</a:t>
            </a:r>
            <a:r>
              <a:rPr lang="en-US" sz="2800" u="sng" dirty="0" smtClean="0"/>
              <a:t>100</a:t>
            </a:r>
            <a:r>
              <a:rPr lang="en-US" sz="2800" dirty="0" smtClean="0"/>
              <a:t> simulations), what is the p-value for the randomization test? 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002" y="2692867"/>
            <a:ext cx="7346662" cy="4196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3685" y="2817654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Sample Medians of Two Groups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64869" y="4919008"/>
            <a:ext cx="232713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400" i="1" dirty="0" smtClean="0">
                <a:solidFill>
                  <a:srgbClr val="C00000"/>
                </a:solidFill>
              </a:rPr>
              <a:t>11/100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17/100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17/200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8/100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6/100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3685" y="3463985"/>
                <a:ext cx="2128981" cy="888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𝑝𝑙𝑎𝑐𝑒𝑏𝑜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685" y="3463985"/>
                <a:ext cx="2128981" cy="888385"/>
              </a:xfrm>
              <a:prstGeom prst="rect">
                <a:avLst/>
              </a:prstGeom>
              <a:blipFill>
                <a:blip r:embed="rId3"/>
                <a:stretch>
                  <a:fillRect l="-4011" t="-5479" r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59972" y="5062133"/>
                <a:ext cx="3505383" cy="411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𝑝𝑙𝑎𝑐𝑒𝑏𝑜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972" y="5062133"/>
                <a:ext cx="3505383" cy="411908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30759" y="3209737"/>
                <a:ext cx="3361241" cy="873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𝑀𝑒𝑑𝑖𝑎𝑛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𝑀𝑒𝑑𝑖𝑎𝑛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𝑝𝑙𝑎𝑐𝑒𝑏𝑜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𝑀𝑒𝑑𝑖𝑎𝑛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𝑀𝑒𝑑𝑖𝑎𝑛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𝑝𝑙𝑎𝑐𝑒𝑏𝑜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59" y="3209737"/>
                <a:ext cx="3361241" cy="873829"/>
              </a:xfrm>
              <a:prstGeom prst="rect">
                <a:avLst/>
              </a:prstGeom>
              <a:blipFill>
                <a:blip r:embed="rId5"/>
                <a:stretch>
                  <a:fillRect l="-726" r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830759" y="2817654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Hypotheses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4802910" y="5329381"/>
            <a:ext cx="4599709" cy="692727"/>
          </a:xfrm>
          <a:prstGeom prst="bentConnector3">
            <a:avLst>
              <a:gd name="adj1" fmla="val 14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02909" y="5377848"/>
            <a:ext cx="1514763" cy="4872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56915" y="6123648"/>
            <a:ext cx="278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11/100 points are as or more extreme than </a:t>
            </a:r>
            <a:r>
              <a:rPr lang="en-US" dirty="0" smtClean="0">
                <a:solidFill>
                  <a:srgbClr val="0070C0"/>
                </a:solidFill>
              </a:rPr>
              <a:t>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3685" y="4464269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Point Estimate/Sample Statistic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1754967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We would like to test if the median change in blood pressure of the calcium group is </a:t>
            </a:r>
            <a:r>
              <a:rPr lang="en-US" sz="2800" b="1" u="sng" dirty="0" smtClean="0">
                <a:solidFill>
                  <a:srgbClr val="C00000"/>
                </a:solidFill>
              </a:rPr>
              <a:t>different</a:t>
            </a:r>
            <a:r>
              <a:rPr lang="en-US" sz="2800" dirty="0" smtClean="0"/>
              <a:t> than that of the placebo group. Below is a randomization distribution created for this research question (</a:t>
            </a:r>
            <a:r>
              <a:rPr lang="en-US" sz="2800" u="sng" dirty="0" smtClean="0"/>
              <a:t>100</a:t>
            </a:r>
            <a:r>
              <a:rPr lang="en-US" sz="2800" dirty="0" smtClean="0"/>
              <a:t> simulations), what is the p-value for the randomization test? 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002" y="2692867"/>
            <a:ext cx="7346662" cy="4196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3685" y="2817654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Sample Medians of Two Groups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64869" y="4919008"/>
            <a:ext cx="232713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11/100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17/100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17/200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8/100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6/100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3685" y="3463985"/>
                <a:ext cx="2128981" cy="888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𝑝𝑙𝑎𝑐𝑒𝑏𝑜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685" y="3463985"/>
                <a:ext cx="2128981" cy="888385"/>
              </a:xfrm>
              <a:prstGeom prst="rect">
                <a:avLst/>
              </a:prstGeom>
              <a:blipFill>
                <a:blip r:embed="rId3"/>
                <a:stretch>
                  <a:fillRect l="-4011" t="-5479" r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1754967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We would like to test if the median change in blood pressure of the calcium group is </a:t>
            </a:r>
            <a:r>
              <a:rPr lang="en-US" sz="2800" b="1" u="sng" dirty="0" smtClean="0">
                <a:solidFill>
                  <a:srgbClr val="C00000"/>
                </a:solidFill>
              </a:rPr>
              <a:t>different</a:t>
            </a:r>
            <a:r>
              <a:rPr lang="en-US" sz="2800" dirty="0" smtClean="0"/>
              <a:t> than that of the placebo group. Below is a randomization distribution created for this research question (</a:t>
            </a:r>
            <a:r>
              <a:rPr lang="en-US" sz="2800" u="sng" dirty="0" smtClean="0"/>
              <a:t>100</a:t>
            </a:r>
            <a:r>
              <a:rPr lang="en-US" sz="2800" dirty="0" smtClean="0"/>
              <a:t> simulations), what is the p-value randomization test? 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002" y="2692867"/>
            <a:ext cx="7346662" cy="4196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3685" y="2817654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Sample Medians of Two Groups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64869" y="4919008"/>
            <a:ext cx="232713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11/100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i="1" dirty="0" smtClean="0">
                <a:solidFill>
                  <a:srgbClr val="C00000"/>
                </a:solidFill>
              </a:rPr>
              <a:t>17/100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17/200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8/100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smtClean="0"/>
              <a:t>6/100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3685" y="3463985"/>
                <a:ext cx="2128981" cy="888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𝑝𝑙𝑎𝑐𝑒𝑏𝑜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685" y="3463985"/>
                <a:ext cx="2128981" cy="888385"/>
              </a:xfrm>
              <a:prstGeom prst="rect">
                <a:avLst/>
              </a:prstGeom>
              <a:blipFill>
                <a:blip r:embed="rId3"/>
                <a:stretch>
                  <a:fillRect l="-4011" t="-5479" r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59972" y="5062133"/>
                <a:ext cx="3505383" cy="411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𝑝𝑙𝑎𝑐𝑒𝑏𝑜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972" y="5062133"/>
                <a:ext cx="3505383" cy="411908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43685" y="4464269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Point Estimate/Sample Statistic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30759" y="3209737"/>
                <a:ext cx="3361241" cy="873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𝐻𝑜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𝑀𝑒𝑑𝑖𝑎𝑛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𝑀𝑒𝑑𝑖𝑎𝑛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𝑝𝑙𝑎𝑐𝑒𝑏𝑜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𝑀𝑒𝑑𝑖𝑎𝑛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𝑀𝑒𝑑𝑖𝑎𝑛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𝑝𝑙𝑎𝑐𝑒𝑏𝑜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59" y="3209737"/>
                <a:ext cx="3361241" cy="873829"/>
              </a:xfrm>
              <a:prstGeom prst="rect">
                <a:avLst/>
              </a:prstGeom>
              <a:blipFill>
                <a:blip r:embed="rId5"/>
                <a:stretch>
                  <a:fillRect l="-726" r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830759" y="2817654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Hypotheses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4802910" y="5329381"/>
            <a:ext cx="4599709" cy="692727"/>
          </a:xfrm>
          <a:prstGeom prst="bentConnector3">
            <a:avLst>
              <a:gd name="adj1" fmla="val 14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02909" y="5377848"/>
            <a:ext cx="1514763" cy="4872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56915" y="6123648"/>
            <a:ext cx="278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17/100 points are as or more extreme than </a:t>
            </a:r>
            <a:r>
              <a:rPr lang="en-US" dirty="0" smtClean="0">
                <a:solidFill>
                  <a:srgbClr val="0070C0"/>
                </a:solidFill>
              </a:rPr>
              <a:t>5 or -5.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6326" y="5368612"/>
            <a:ext cx="1650373" cy="4872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1 </a:t>
            </a:r>
            <a:r>
              <a:rPr lang="en-US" sz="6600" dirty="0" smtClean="0"/>
              <a:t>– Making Inferences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032000" y="3060674"/>
            <a:ext cx="834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...what is the definition of a p-value?</a:t>
            </a:r>
          </a:p>
          <a:p>
            <a:r>
              <a:rPr lang="en-US" sz="3200" dirty="0" smtClean="0"/>
              <a:t>…what conclusions can we make?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06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328079" y="6498113"/>
            <a:ext cx="162327" cy="26678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1585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565945" y="735474"/>
            <a:ext cx="9248862" cy="3791339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2774" b="1" dirty="0" smtClean="0">
                <a:latin typeface="Arial"/>
                <a:cs typeface="Arial"/>
              </a:rPr>
              <a:t>Midterm 1 </a:t>
            </a:r>
            <a:r>
              <a:rPr lang="en-US" sz="2774" b="1" dirty="0">
                <a:latin typeface="Arial"/>
                <a:cs typeface="Arial"/>
              </a:rPr>
              <a:t>Review </a:t>
            </a:r>
            <a:r>
              <a:rPr lang="en-US" sz="2774" b="1" dirty="0" smtClean="0">
                <a:latin typeface="Arial"/>
                <a:cs typeface="Arial"/>
              </a:rPr>
              <a:t>Suggestions</a:t>
            </a:r>
          </a:p>
          <a:p>
            <a:pPr marL="25168">
              <a:spcBef>
                <a:spcPts val="178"/>
              </a:spcBef>
            </a:pPr>
            <a:endParaRPr lang="en-US" sz="2774" b="1" dirty="0" smtClean="0">
              <a:latin typeface="Arial"/>
              <a:cs typeface="Arial"/>
            </a:endParaRPr>
          </a:p>
          <a:p>
            <a:pPr marL="364930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180" b="1" u="sng" dirty="0" smtClean="0">
                <a:latin typeface="Arial"/>
                <a:cs typeface="Arial"/>
              </a:rPr>
              <a:t>Short </a:t>
            </a:r>
            <a:r>
              <a:rPr lang="en-US" sz="2180" b="1" u="sng" dirty="0">
                <a:latin typeface="Arial"/>
                <a:cs typeface="Arial"/>
              </a:rPr>
              <a:t>answer </a:t>
            </a:r>
            <a:r>
              <a:rPr lang="en-US" sz="2180" b="1" i="1" u="sng" dirty="0">
                <a:latin typeface="Arial"/>
                <a:cs typeface="Arial"/>
              </a:rPr>
              <a:t>review</a:t>
            </a:r>
            <a:r>
              <a:rPr lang="en-US" sz="2180" b="1" u="sng" dirty="0">
                <a:latin typeface="Arial"/>
                <a:cs typeface="Arial"/>
              </a:rPr>
              <a:t>: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180" dirty="0">
                <a:latin typeface="Arial"/>
                <a:cs typeface="Arial"/>
              </a:rPr>
              <a:t>Make sure you understand how to do the application exercises.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180" dirty="0">
                <a:latin typeface="Arial"/>
                <a:cs typeface="Arial"/>
              </a:rPr>
              <a:t>Review Problem Sets (graded)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endParaRPr lang="en-US" sz="2180" dirty="0">
              <a:latin typeface="Arial"/>
              <a:cs typeface="Arial"/>
            </a:endParaRPr>
          </a:p>
          <a:p>
            <a:pPr marL="364930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180" b="1" u="sng" dirty="0">
                <a:latin typeface="Arial"/>
                <a:cs typeface="Arial"/>
              </a:rPr>
              <a:t>Short answer </a:t>
            </a:r>
            <a:r>
              <a:rPr lang="en-US" sz="2180" b="1" i="1" u="sng" dirty="0">
                <a:latin typeface="Arial"/>
                <a:cs typeface="Arial"/>
              </a:rPr>
              <a:t>practice</a:t>
            </a:r>
            <a:r>
              <a:rPr lang="en-US" sz="2180" b="1" u="sng" dirty="0">
                <a:latin typeface="Arial"/>
                <a:cs typeface="Arial"/>
              </a:rPr>
              <a:t>: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180" dirty="0">
                <a:latin typeface="Arial"/>
                <a:cs typeface="Arial"/>
              </a:rPr>
              <a:t>Practice test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180" dirty="0">
                <a:latin typeface="Arial"/>
                <a:cs typeface="Arial"/>
              </a:rPr>
              <a:t>Suggested practice problems in the </a:t>
            </a:r>
            <a:r>
              <a:rPr lang="en-US" sz="2180" dirty="0" smtClean="0">
                <a:latin typeface="Arial"/>
                <a:cs typeface="Arial"/>
              </a:rPr>
              <a:t>book</a:t>
            </a:r>
            <a:endParaRPr lang="en-US" sz="2180" dirty="0">
              <a:latin typeface="Arial"/>
              <a:cs typeface="Arial"/>
            </a:endParaRP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endParaRPr sz="218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3974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2152" y="1357161"/>
            <a:ext cx="8653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p-value</a:t>
            </a:r>
            <a:r>
              <a:rPr lang="en-US" sz="3200" dirty="0" smtClean="0"/>
              <a:t> = P(a sample statistic/data that is as “extreme” or “more extreme” than the one observed |null hypothesis is true)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3512" y="519765"/>
            <a:ext cx="6525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Definition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981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1147" y="1357161"/>
            <a:ext cx="10655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p-value &lt; significance level (commonly 0.05)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3512" y="519765"/>
            <a:ext cx="6525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Conclusions</a:t>
            </a:r>
            <a:endParaRPr lang="en-US" sz="4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41147" y="3396112"/>
            <a:ext cx="10770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p-value ≥ significance level (commonly 0.05)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87655" y="2290813"/>
            <a:ext cx="819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Reject the null hypothesis. There exists sufficient evidence to suggest the alternative hypothesis.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0547" y="4301355"/>
            <a:ext cx="819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Fail to reject the null hypothesis. There does not exist sufficient evidence to suggest the alternative hypothesis.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2 </a:t>
            </a:r>
            <a:r>
              <a:rPr lang="en-US" sz="6600" dirty="0" smtClean="0"/>
              <a:t>– General Probability Properties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43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1109" y="932873"/>
                <a:ext cx="11360727" cy="6249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Disjoint (mutually exclusive) events </a:t>
                </a:r>
                <a:r>
                  <a:rPr lang="en-US" sz="2000" dirty="0" smtClean="0"/>
                  <a:t>cannot happen at the same time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For disjoint A and B: P(A and B) = 0</a:t>
                </a:r>
                <a:endParaRPr lang="en-US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Complementary events </a:t>
                </a:r>
                <a:r>
                  <a:rPr lang="en-US" sz="2000" dirty="0" smtClean="0"/>
                  <a:t>A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 smtClean="0"/>
                  <a:t> are disjoint events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 smtClean="0"/>
                  <a:t> = “not A”. (A or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 smtClean="0"/>
                  <a:t>) represents all possibilities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For complementary </a:t>
                </a:r>
                <a:r>
                  <a:rPr lang="en-US" sz="2000" dirty="0"/>
                  <a:t>A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 smtClean="0"/>
                  <a:t>: P(A) +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 smtClean="0"/>
                  <a:t>)  </a:t>
                </a:r>
                <a:r>
                  <a:rPr lang="en-US" sz="2000" dirty="0"/>
                  <a:t>= 1</a:t>
                </a:r>
                <a:endParaRPr lang="en-US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A and B are </a:t>
                </a:r>
                <a:r>
                  <a:rPr lang="en-US" sz="2000" b="1" dirty="0"/>
                  <a:t>independent events</a:t>
                </a:r>
                <a:r>
                  <a:rPr lang="en-US" sz="2000" dirty="0"/>
                  <a:t>, having information on A does not tell us anything about B (and vice </a:t>
                </a:r>
                <a:r>
                  <a:rPr lang="en-US" sz="2000" dirty="0" smtClean="0"/>
                  <a:t>versa)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</a:t>
                </a:r>
                <a:r>
                  <a:rPr lang="en-US" sz="2000" dirty="0"/>
                  <a:t>A and B are </a:t>
                </a:r>
                <a:r>
                  <a:rPr lang="en-US" sz="2000" dirty="0" smtClean="0"/>
                  <a:t>independent, ALL OF following are true: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P(A </a:t>
                </a:r>
                <a:r>
                  <a:rPr lang="en-US" sz="2000" dirty="0"/>
                  <a:t>| B) = </a:t>
                </a:r>
                <a:r>
                  <a:rPr lang="en-US" sz="2000" dirty="0" smtClean="0"/>
                  <a:t>P(A)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P(B | A) = P(B)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P(A </a:t>
                </a:r>
                <a:r>
                  <a:rPr lang="en-US" sz="2000" dirty="0"/>
                  <a:t>and B) = P(A) × P(B) </a:t>
                </a:r>
                <a:endParaRPr lang="en-US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A and B are </a:t>
                </a:r>
                <a:r>
                  <a:rPr lang="en-US" sz="2000" b="1" dirty="0" smtClean="0"/>
                  <a:t>dependent events</a:t>
                </a:r>
                <a:r>
                  <a:rPr lang="en-US" sz="2000" dirty="0" smtClean="0"/>
                  <a:t>, having information on A DOES tell us things about B (and vice versa)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A and B are dependent, ALL OF following are true: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P(A | B) ≠ P(A)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P(B | A) ≠ P(B)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P(A and B) ≠ P(A) × P(B)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General addition rule</a:t>
                </a:r>
                <a:r>
                  <a:rPr lang="en-US" sz="2000" dirty="0"/>
                  <a:t>: P(A or B) = P(A) + P(B) - P(A and B</a:t>
                </a:r>
                <a:r>
                  <a:rPr lang="en-US" sz="20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General multiplication rule</a:t>
                </a:r>
                <a:r>
                  <a:rPr lang="en-US" sz="2000" dirty="0" smtClean="0"/>
                  <a:t>: P(A and B) =P(A | B) × P(B) = P(B | A) × P(A)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Bayes’ theorem</a:t>
                </a:r>
                <a:r>
                  <a:rPr lang="en-US" sz="2000" dirty="0"/>
                  <a:t>: P(A | B) = P(A and B) </a:t>
                </a:r>
                <a:r>
                  <a:rPr lang="en-US" sz="2000" dirty="0" smtClean="0"/>
                  <a:t>/ P(B)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“Splitting a Probability”</a:t>
                </a:r>
                <a:r>
                  <a:rPr lang="en-US" sz="2000" dirty="0" smtClean="0"/>
                  <a:t>: P(B) = P(B and A) + P(B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 smtClean="0"/>
                  <a:t>)    (where A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 smtClean="0"/>
                  <a:t> are complements)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932873"/>
                <a:ext cx="11360727" cy="6249275"/>
              </a:xfrm>
              <a:prstGeom prst="rect">
                <a:avLst/>
              </a:prstGeom>
              <a:blipFill>
                <a:blip r:embed="rId2"/>
                <a:stretch>
                  <a:fillRect l="-483" t="-488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1109" y="59892"/>
            <a:ext cx="10515600" cy="1325563"/>
          </a:xfrm>
        </p:spPr>
        <p:txBody>
          <a:bodyPr/>
          <a:lstStyle/>
          <a:p>
            <a:r>
              <a:rPr lang="en-US" dirty="0" smtClean="0"/>
              <a:t>General Probability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1109" y="59892"/>
            <a:ext cx="10515600" cy="1325563"/>
          </a:xfrm>
        </p:spPr>
        <p:txBody>
          <a:bodyPr/>
          <a:lstStyle/>
          <a:p>
            <a:r>
              <a:rPr lang="en-US" dirty="0" smtClean="0"/>
              <a:t>General Probability Rules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1" y="1090757"/>
            <a:ext cx="100488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1109" y="59892"/>
            <a:ext cx="10515600" cy="1325563"/>
          </a:xfrm>
        </p:spPr>
        <p:txBody>
          <a:bodyPr/>
          <a:lstStyle/>
          <a:p>
            <a:r>
              <a:rPr lang="en-US" dirty="0" smtClean="0"/>
              <a:t>General Probability Rules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1" y="1090757"/>
            <a:ext cx="10048875" cy="5581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4512" y="4587944"/>
            <a:ext cx="4969163" cy="5541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242579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2 </a:t>
            </a:r>
            <a:r>
              <a:rPr lang="en-US" sz="6600" dirty="0" smtClean="0"/>
              <a:t>– Binomial and Normal Probabilities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-How do we know which equations to use?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427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242579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2 </a:t>
            </a:r>
            <a:r>
              <a:rPr lang="en-US" sz="6600" dirty="0" smtClean="0"/>
              <a:t>– Binomial and Normal Probabilities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-How do we know which equations to use?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78" y="283874"/>
            <a:ext cx="10029825" cy="6105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0837" y="3220244"/>
            <a:ext cx="720436" cy="288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50837" y="5209662"/>
            <a:ext cx="720436" cy="28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81418" y="2699326"/>
            <a:ext cx="1925781" cy="311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3821" y="4658551"/>
            <a:ext cx="2253673" cy="3609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0630" y="3491345"/>
            <a:ext cx="2702573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98484" y="2062956"/>
            <a:ext cx="3889880" cy="336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7187296" y="3633049"/>
            <a:ext cx="4755322" cy="39498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2400" b="1" dirty="0" smtClean="0">
                <a:solidFill>
                  <a:srgbClr val="1A2E3D"/>
                </a:solidFill>
              </a:rPr>
              <a:t>Clicker</a:t>
            </a:r>
            <a:r>
              <a:rPr lang="en-US" sz="2400" b="1" spc="-5" dirty="0" smtClean="0">
                <a:solidFill>
                  <a:srgbClr val="1A2E3D"/>
                </a:solidFill>
              </a:rPr>
              <a:t> </a:t>
            </a:r>
            <a:r>
              <a:rPr lang="en-US" sz="2400" b="1" spc="5" dirty="0" smtClean="0">
                <a:solidFill>
                  <a:srgbClr val="1A2E3D"/>
                </a:solidFill>
              </a:rPr>
              <a:t>question</a:t>
            </a:r>
            <a:endParaRPr lang="en-US" sz="2400" b="1" dirty="0"/>
          </a:p>
        </p:txBody>
      </p:sp>
      <p:sp>
        <p:nvSpPr>
          <p:cNvPr id="16" name="object 3"/>
          <p:cNvSpPr txBox="1"/>
          <p:nvPr/>
        </p:nvSpPr>
        <p:spPr>
          <a:xfrm>
            <a:off x="7187297" y="4102502"/>
            <a:ext cx="4755322" cy="646971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000" dirty="0" smtClean="0"/>
              <a:t>Which of the following </a:t>
            </a:r>
            <a:r>
              <a:rPr lang="en-US" sz="2000" i="1" dirty="0" smtClean="0"/>
              <a:t>could</a:t>
            </a:r>
            <a:r>
              <a:rPr lang="en-US" sz="2000" dirty="0" smtClean="0"/>
              <a:t> be the correct input for a probability tree?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13061" y="3336636"/>
            <a:ext cx="1925781" cy="311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66669" y="5729642"/>
            <a:ext cx="2148430" cy="388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69869" y="5188954"/>
            <a:ext cx="2101274" cy="309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87296" y="4877088"/>
            <a:ext cx="4755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697127" y="5415680"/>
            <a:ext cx="831278" cy="34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0.70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78648" y="4965015"/>
            <a:ext cx="831278" cy="34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78648" y="5836695"/>
            <a:ext cx="831278" cy="34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0.30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97127" y="6231165"/>
            <a:ext cx="831278" cy="34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0.50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669728" y="4939760"/>
            <a:ext cx="835463" cy="3740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0.70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669726" y="5392512"/>
            <a:ext cx="835463" cy="3740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669727" y="5824067"/>
            <a:ext cx="835463" cy="3740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669726" y="6246216"/>
            <a:ext cx="835463" cy="3740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0.30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68267" y="3884195"/>
            <a:ext cx="2038932" cy="281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242579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2 </a:t>
            </a:r>
            <a:r>
              <a:rPr lang="en-US" sz="6600" dirty="0" smtClean="0"/>
              <a:t>– Binomial and Normal Probabilities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-How do we know which equations to use?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78" y="283874"/>
            <a:ext cx="10029825" cy="6105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0837" y="3220244"/>
            <a:ext cx="720436" cy="288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7310" y="5209662"/>
            <a:ext cx="720436" cy="276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0.70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81418" y="2699326"/>
            <a:ext cx="1925781" cy="311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57091" y="4694619"/>
            <a:ext cx="1614052" cy="2634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80630" y="3491345"/>
            <a:ext cx="2702573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7187296" y="3633049"/>
            <a:ext cx="4755322" cy="39498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2400" b="1" dirty="0" smtClean="0">
                <a:solidFill>
                  <a:srgbClr val="1A2E3D"/>
                </a:solidFill>
              </a:rPr>
              <a:t>Clicker</a:t>
            </a:r>
            <a:r>
              <a:rPr lang="en-US" sz="2400" b="1" spc="-5" dirty="0" smtClean="0">
                <a:solidFill>
                  <a:srgbClr val="1A2E3D"/>
                </a:solidFill>
              </a:rPr>
              <a:t> </a:t>
            </a:r>
            <a:r>
              <a:rPr lang="en-US" sz="2400" b="1" spc="5" dirty="0" smtClean="0">
                <a:solidFill>
                  <a:srgbClr val="1A2E3D"/>
                </a:solidFill>
              </a:rPr>
              <a:t>question</a:t>
            </a:r>
            <a:endParaRPr lang="en-US" sz="2400" b="1" dirty="0"/>
          </a:p>
        </p:txBody>
      </p:sp>
      <p:sp>
        <p:nvSpPr>
          <p:cNvPr id="16" name="object 3"/>
          <p:cNvSpPr txBox="1"/>
          <p:nvPr/>
        </p:nvSpPr>
        <p:spPr>
          <a:xfrm>
            <a:off x="7187297" y="4102502"/>
            <a:ext cx="4755322" cy="646971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000" dirty="0" smtClean="0"/>
              <a:t>Which of the following </a:t>
            </a:r>
            <a:r>
              <a:rPr lang="en-US" sz="2000" i="1" dirty="0" smtClean="0"/>
              <a:t>could</a:t>
            </a:r>
            <a:r>
              <a:rPr lang="en-US" sz="2000" dirty="0" smtClean="0"/>
              <a:t> be the correct input for a probability tree?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13061" y="3336636"/>
            <a:ext cx="1925781" cy="311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68267" y="5823957"/>
            <a:ext cx="2038932" cy="281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69869" y="5188954"/>
            <a:ext cx="2101274" cy="309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87296" y="4877088"/>
            <a:ext cx="4755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697127" y="5415680"/>
            <a:ext cx="831278" cy="34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0.70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78648" y="4965015"/>
            <a:ext cx="831278" cy="34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78648" y="5836695"/>
            <a:ext cx="831278" cy="34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0.30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97127" y="6231165"/>
            <a:ext cx="831278" cy="34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0.50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669728" y="4939760"/>
            <a:ext cx="835463" cy="3740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0.70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669726" y="5392512"/>
            <a:ext cx="835463" cy="3740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669727" y="5824067"/>
            <a:ext cx="835463" cy="3740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669726" y="6246216"/>
            <a:ext cx="835463" cy="3740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0.30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68267" y="3884195"/>
            <a:ext cx="2038932" cy="281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87296" y="5378013"/>
            <a:ext cx="2427759" cy="3979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242579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2 </a:t>
            </a:r>
            <a:r>
              <a:rPr lang="en-US" sz="6600" dirty="0" smtClean="0"/>
              <a:t>– Binomial and Normal Probabilities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-How do we know which equations to use?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78" y="283874"/>
            <a:ext cx="10029825" cy="6105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0630" y="3491345"/>
            <a:ext cx="2702573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7187296" y="3633049"/>
            <a:ext cx="4755322" cy="39498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2400" b="1" dirty="0" smtClean="0">
                <a:solidFill>
                  <a:srgbClr val="1A2E3D"/>
                </a:solidFill>
              </a:rPr>
              <a:t>Clicker</a:t>
            </a:r>
            <a:r>
              <a:rPr lang="en-US" sz="2400" b="1" spc="-5" dirty="0" smtClean="0">
                <a:solidFill>
                  <a:srgbClr val="1A2E3D"/>
                </a:solidFill>
              </a:rPr>
              <a:t> </a:t>
            </a:r>
            <a:r>
              <a:rPr lang="en-US" sz="2400" b="1" spc="5" dirty="0" smtClean="0">
                <a:solidFill>
                  <a:srgbClr val="1A2E3D"/>
                </a:solidFill>
              </a:rPr>
              <a:t>question</a:t>
            </a:r>
            <a:endParaRPr lang="en-US" sz="24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7187297" y="4102502"/>
            <a:ext cx="4755322" cy="339194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000" dirty="0" smtClean="0"/>
              <a:t>What is </a:t>
            </a:r>
            <a:r>
              <a:rPr lang="en-US" sz="2000" i="1" dirty="0" smtClean="0"/>
              <a:t>P(</a:t>
            </a:r>
            <a:r>
              <a:rPr lang="en-US" sz="2000" i="1" dirty="0" err="1" smtClean="0"/>
              <a:t>iden|f</a:t>
            </a:r>
            <a:r>
              <a:rPr lang="en-US" sz="2000" i="1" dirty="0" smtClean="0"/>
              <a:t>)?</a:t>
            </a:r>
            <a:endParaRPr sz="2000" i="1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87296" y="4659043"/>
                <a:ext cx="4755322" cy="193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175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175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296" y="4659043"/>
                <a:ext cx="4755322" cy="1934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5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328079" y="6498113"/>
            <a:ext cx="162327" cy="26678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1585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371980" y="421439"/>
            <a:ext cx="10062637" cy="6934571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n-US" sz="2378" b="1" dirty="0">
                <a:latin typeface="Arial"/>
                <a:cs typeface="Arial"/>
              </a:rPr>
              <a:t>Final Review Suggestions</a:t>
            </a:r>
          </a:p>
          <a:p>
            <a:pPr marL="364930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b="1" u="sng" dirty="0">
                <a:latin typeface="Arial"/>
                <a:cs typeface="Arial"/>
              </a:rPr>
              <a:t>Concept review: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u="sng" dirty="0" smtClean="0">
                <a:latin typeface="Arial"/>
                <a:cs typeface="Arial"/>
              </a:rPr>
              <a:t>Lecture slides </a:t>
            </a:r>
            <a:r>
              <a:rPr lang="en-US" sz="2081" b="1" u="sng" dirty="0" smtClean="0">
                <a:latin typeface="Arial"/>
                <a:cs typeface="Arial"/>
              </a:rPr>
              <a:t>(has material not in the videos/book</a:t>
            </a:r>
            <a:r>
              <a:rPr lang="en-US" sz="2081" u="sng" dirty="0" smtClean="0">
                <a:latin typeface="Arial"/>
                <a:cs typeface="Arial"/>
              </a:rPr>
              <a:t>)</a:t>
            </a: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u="sng" dirty="0" smtClean="0">
                <a:latin typeface="Arial"/>
                <a:cs typeface="Arial"/>
              </a:rPr>
              <a:t>Video notes</a:t>
            </a:r>
            <a:endParaRPr lang="en-US" sz="2081" u="sng" dirty="0">
              <a:latin typeface="Arial"/>
              <a:cs typeface="Arial"/>
            </a:endParaRP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u="sng" dirty="0" smtClean="0">
                <a:latin typeface="Arial"/>
                <a:cs typeface="Arial"/>
              </a:rPr>
              <a:t>Readiness </a:t>
            </a:r>
            <a:r>
              <a:rPr lang="en-US" sz="2081" u="sng" dirty="0" err="1">
                <a:latin typeface="Arial"/>
                <a:cs typeface="Arial"/>
              </a:rPr>
              <a:t>Assessments+Performance</a:t>
            </a:r>
            <a:r>
              <a:rPr lang="en-US" sz="2081" u="sng" dirty="0">
                <a:latin typeface="Arial"/>
                <a:cs typeface="Arial"/>
              </a:rPr>
              <a:t> </a:t>
            </a:r>
            <a:r>
              <a:rPr lang="en-US" sz="2081" u="sng" dirty="0" smtClean="0">
                <a:latin typeface="Arial"/>
                <a:cs typeface="Arial"/>
              </a:rPr>
              <a:t>Assessments</a:t>
            </a:r>
            <a:endParaRPr lang="en-US" sz="2081" dirty="0">
              <a:latin typeface="Arial"/>
              <a:cs typeface="Arial"/>
            </a:endParaRP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dirty="0">
                <a:latin typeface="Arial"/>
                <a:cs typeface="Arial"/>
              </a:rPr>
              <a:t>Why are all the other options wrong?</a:t>
            </a:r>
            <a:endParaRPr lang="en-US" sz="2081" u="sng" dirty="0">
              <a:latin typeface="Arial"/>
              <a:cs typeface="Arial"/>
            </a:endParaRP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endParaRPr lang="en-US" sz="2081" u="sng" dirty="0" smtClean="0">
              <a:latin typeface="Arial"/>
              <a:cs typeface="Arial"/>
            </a:endParaRPr>
          </a:p>
          <a:p>
            <a:pPr marL="1270963" lvl="1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u="sng" dirty="0" smtClean="0">
                <a:latin typeface="Arial"/>
                <a:cs typeface="Arial"/>
              </a:rPr>
              <a:t>What </a:t>
            </a:r>
            <a:r>
              <a:rPr lang="en-US" sz="2081" u="sng" dirty="0">
                <a:latin typeface="Arial"/>
                <a:cs typeface="Arial"/>
              </a:rPr>
              <a:t>to think about (among other things)</a:t>
            </a:r>
            <a:r>
              <a:rPr lang="en-US" sz="2081" dirty="0">
                <a:latin typeface="Arial"/>
                <a:cs typeface="Arial"/>
              </a:rPr>
              <a:t>: 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dirty="0">
                <a:latin typeface="Arial"/>
                <a:cs typeface="Arial"/>
              </a:rPr>
              <a:t>Interpretations of analyses (WORDING IS IMPORTANT)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dirty="0">
                <a:latin typeface="Arial"/>
                <a:cs typeface="Arial"/>
              </a:rPr>
              <a:t>Conclusions we would make (WORDING IS IMPORTANT)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dirty="0" smtClean="0">
                <a:latin typeface="Arial"/>
                <a:cs typeface="Arial"/>
              </a:rPr>
              <a:t>Equations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dirty="0" smtClean="0">
                <a:latin typeface="Arial"/>
                <a:cs typeface="Arial"/>
              </a:rPr>
              <a:t>Know </a:t>
            </a:r>
            <a:r>
              <a:rPr lang="en-US" sz="2081" u="sng" dirty="0">
                <a:latin typeface="Arial"/>
                <a:cs typeface="Arial"/>
              </a:rPr>
              <a:t>exact</a:t>
            </a:r>
            <a:r>
              <a:rPr lang="en-US" sz="2081" dirty="0">
                <a:latin typeface="Arial"/>
                <a:cs typeface="Arial"/>
              </a:rPr>
              <a:t> definitions 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dirty="0">
                <a:latin typeface="Arial"/>
                <a:cs typeface="Arial"/>
              </a:rPr>
              <a:t>FOCUS ON THE </a:t>
            </a:r>
            <a:r>
              <a:rPr lang="en-US" sz="2081" u="sng" dirty="0">
                <a:latin typeface="Arial"/>
                <a:cs typeface="Arial"/>
              </a:rPr>
              <a:t>WHY</a:t>
            </a:r>
            <a:r>
              <a:rPr lang="en-US" sz="2081" dirty="0">
                <a:latin typeface="Arial"/>
                <a:cs typeface="Arial"/>
              </a:rPr>
              <a:t> BEHIND ANALYSES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dirty="0">
                <a:latin typeface="Arial"/>
                <a:cs typeface="Arial"/>
              </a:rPr>
              <a:t>If there’s an equation/analysis, make sure you know how to put that equation/analysis into words in the context of the problem</a:t>
            </a:r>
            <a:r>
              <a:rPr lang="en-US" sz="2081" dirty="0" smtClean="0">
                <a:latin typeface="Arial"/>
                <a:cs typeface="Arial"/>
              </a:rPr>
              <a:t>.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dirty="0" smtClean="0">
                <a:latin typeface="Arial"/>
                <a:cs typeface="Arial"/>
              </a:rPr>
              <a:t>Conditions</a:t>
            </a:r>
            <a:endParaRPr lang="en-US" sz="2081" dirty="0">
              <a:latin typeface="Arial"/>
              <a:cs typeface="Arial"/>
            </a:endParaRP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dirty="0">
                <a:latin typeface="Arial"/>
                <a:cs typeface="Arial"/>
              </a:rPr>
              <a:t>Common misconceptions (lecture notes)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r>
              <a:rPr lang="en-US" sz="2081" dirty="0">
                <a:latin typeface="Arial"/>
                <a:cs typeface="Arial"/>
              </a:rPr>
              <a:t>What test to use under certain conditions</a:t>
            </a: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endParaRPr lang="en-US" sz="2081" dirty="0">
              <a:latin typeface="Arial"/>
              <a:cs typeface="Arial"/>
            </a:endParaRPr>
          </a:p>
          <a:p>
            <a:pPr marL="2176997" lvl="2" indent="-339762">
              <a:spcBef>
                <a:spcPts val="178"/>
              </a:spcBef>
              <a:buFont typeface="Arial" panose="020B0604020202020204" pitchFamily="34" charset="0"/>
              <a:buChar char="•"/>
            </a:pPr>
            <a:endParaRPr sz="208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4633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242579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2 </a:t>
            </a:r>
            <a:r>
              <a:rPr lang="en-US" sz="6600" dirty="0" smtClean="0"/>
              <a:t>– Binomial and Normal Probabilities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-How do we know which equations to use?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78" y="283874"/>
            <a:ext cx="10029825" cy="6105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0630" y="3491345"/>
            <a:ext cx="2702573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7187296" y="3633049"/>
            <a:ext cx="4755322" cy="39498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2400" b="1" dirty="0" smtClean="0">
                <a:solidFill>
                  <a:srgbClr val="1A2E3D"/>
                </a:solidFill>
              </a:rPr>
              <a:t>Clicker</a:t>
            </a:r>
            <a:r>
              <a:rPr lang="en-US" sz="2400" b="1" spc="-5" dirty="0" smtClean="0">
                <a:solidFill>
                  <a:srgbClr val="1A2E3D"/>
                </a:solidFill>
              </a:rPr>
              <a:t> </a:t>
            </a:r>
            <a:r>
              <a:rPr lang="en-US" sz="2400" b="1" spc="5" dirty="0" smtClean="0">
                <a:solidFill>
                  <a:srgbClr val="1A2E3D"/>
                </a:solidFill>
              </a:rPr>
              <a:t>question</a:t>
            </a:r>
            <a:endParaRPr lang="en-US" sz="24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7187297" y="4102502"/>
            <a:ext cx="4755322" cy="339194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000" dirty="0" smtClean="0"/>
              <a:t>What is </a:t>
            </a:r>
            <a:r>
              <a:rPr lang="en-US" sz="2000" i="1" dirty="0" smtClean="0"/>
              <a:t>P(</a:t>
            </a:r>
            <a:r>
              <a:rPr lang="en-US" sz="2000" i="1" dirty="0" err="1" smtClean="0"/>
              <a:t>iden|f</a:t>
            </a:r>
            <a:r>
              <a:rPr lang="en-US" sz="2000" i="1" dirty="0" smtClean="0"/>
              <a:t>)?</a:t>
            </a:r>
            <a:endParaRPr sz="2000" i="1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87296" y="4659043"/>
                <a:ext cx="4755322" cy="1934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175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175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296" y="4659043"/>
                <a:ext cx="4755322" cy="1934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2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242579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2 </a:t>
            </a:r>
            <a:r>
              <a:rPr lang="en-US" sz="6600" dirty="0" smtClean="0"/>
              <a:t>– Binomial and Normal Probabilities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-How do we know which equations to use?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78" y="283874"/>
            <a:ext cx="10029825" cy="6105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0314" y="3253649"/>
            <a:ext cx="1060777" cy="3947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01100" y="3925454"/>
            <a:ext cx="680210" cy="3048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86009" y="3495963"/>
            <a:ext cx="680210" cy="3048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7495" y="5231316"/>
            <a:ext cx="1134432" cy="2920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20119" y="3925453"/>
            <a:ext cx="786426" cy="3048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100 STA101 students and asked them if they had a horse growing up. What’s the probability that at least 3 students had a horse growing up?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371988"/>
            <a:ext cx="8150324" cy="334512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50498" marR="10067" indent="-411490" algn="just">
              <a:spcBef>
                <a:spcPts val="178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exactly one binomial expression.</a:t>
            </a:r>
            <a:endParaRPr sz="1982" dirty="0">
              <a:latin typeface="Arial"/>
              <a:cs typeface="Arial"/>
            </a:endParaRPr>
          </a:p>
          <a:p>
            <a:pPr marL="450498" marR="10067" indent="-425330">
              <a:spcBef>
                <a:spcPts val="115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multiple binomial expressions (</a:t>
            </a:r>
            <a:r>
              <a:rPr lang="en-US" sz="1982" spc="-59" dirty="0" smtClean="0">
                <a:latin typeface="Arial"/>
                <a:cs typeface="Arial"/>
              </a:rPr>
              <a:t>and/or </a:t>
            </a:r>
            <a:r>
              <a:rPr lang="en-US" sz="1982" spc="-59" dirty="0">
                <a:latin typeface="Arial"/>
                <a:cs typeface="Arial"/>
              </a:rPr>
              <a:t>add/subtract/do other things with them).</a:t>
            </a:r>
            <a:endParaRPr sz="1982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don’t check/show any conditions before you do this.)</a:t>
            </a:r>
            <a:endParaRPr sz="1982" i="1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 check/show conditions before you do this.)</a:t>
            </a: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NONE OF THE ABOVE (Use other probability equations that aren’t specific to binomial and normal distributions).</a:t>
            </a:r>
            <a:endParaRPr lang="en-US" sz="198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5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100 STA101 students and asked them if they had a horse growing up. What’s the probability that at least 3 students had a horse growing up?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371987"/>
            <a:ext cx="8150324" cy="334512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50498" marR="10067" indent="-411490" algn="just">
              <a:spcBef>
                <a:spcPts val="178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exactly one binomial expression.</a:t>
            </a:r>
            <a:endParaRPr sz="1982" dirty="0">
              <a:latin typeface="Arial"/>
              <a:cs typeface="Arial"/>
            </a:endParaRPr>
          </a:p>
          <a:p>
            <a:pPr marL="450498" marR="10067" indent="-425330">
              <a:spcBef>
                <a:spcPts val="115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b="1" i="1" spc="-59" dirty="0">
                <a:solidFill>
                  <a:srgbClr val="C00000"/>
                </a:solidFill>
                <a:latin typeface="Arial"/>
                <a:cs typeface="Arial"/>
              </a:rPr>
              <a:t>Calculate multiple binomial expressions (</a:t>
            </a:r>
            <a:r>
              <a:rPr lang="en-US" sz="1982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and/or </a:t>
            </a:r>
            <a:r>
              <a:rPr lang="en-US" sz="1982" b="1" i="1" spc="-59" dirty="0">
                <a:solidFill>
                  <a:srgbClr val="C00000"/>
                </a:solidFill>
                <a:latin typeface="Arial"/>
                <a:cs typeface="Arial"/>
              </a:rPr>
              <a:t>add/subtract/do other things with them).</a:t>
            </a:r>
            <a:endParaRPr sz="1982" b="1" i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don’t check/show any conditions before you do this.)</a:t>
            </a:r>
            <a:endParaRPr sz="1982" i="1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 check/show conditions before you do this.)</a:t>
            </a: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NONE OF THE ABOVE (Use other probability equations that aren’t specific to binomial and normal distributions).</a:t>
            </a:r>
            <a:endParaRPr lang="en-US" sz="198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</a:t>
            </a:r>
            <a:r>
              <a:rPr lang="en-US" sz="1784" spc="-30" dirty="0">
                <a:solidFill>
                  <a:srgbClr val="00B050"/>
                </a:solidFill>
                <a:latin typeface="Arial"/>
                <a:cs typeface="Arial"/>
              </a:rPr>
              <a:t>0.09</a:t>
            </a:r>
            <a:r>
              <a:rPr lang="en-US" sz="1784" spc="-30" dirty="0">
                <a:latin typeface="Arial"/>
                <a:cs typeface="Arial"/>
              </a:rPr>
              <a:t>.  We collected a </a:t>
            </a:r>
            <a:r>
              <a:rPr lang="en-US" sz="1784" spc="-30" dirty="0">
                <a:solidFill>
                  <a:srgbClr val="00B0F0"/>
                </a:solidFill>
                <a:latin typeface="Arial"/>
                <a:cs typeface="Arial"/>
              </a:rPr>
              <a:t>random</a:t>
            </a:r>
            <a:r>
              <a:rPr lang="en-US" sz="1784" spc="-30" dirty="0">
                <a:solidFill>
                  <a:srgbClr val="FFC000"/>
                </a:solidFill>
                <a:latin typeface="Arial"/>
                <a:cs typeface="Arial"/>
              </a:rPr>
              <a:t> sample of 100 </a:t>
            </a:r>
            <a:r>
              <a:rPr lang="en-US" sz="1784" spc="-30" dirty="0">
                <a:latin typeface="Arial"/>
                <a:cs typeface="Arial"/>
              </a:rPr>
              <a:t>STA101 students and </a:t>
            </a:r>
            <a:r>
              <a:rPr lang="en-US" sz="1784" spc="-30" dirty="0">
                <a:solidFill>
                  <a:srgbClr val="7030A0"/>
                </a:solidFill>
                <a:latin typeface="Arial"/>
                <a:cs typeface="Arial"/>
              </a:rPr>
              <a:t>asked them if they had a horse growing up</a:t>
            </a:r>
            <a:r>
              <a:rPr lang="en-US" sz="1784" spc="-30" dirty="0">
                <a:latin typeface="Arial"/>
                <a:cs typeface="Arial"/>
              </a:rPr>
              <a:t>. What’s the </a:t>
            </a:r>
            <a:r>
              <a:rPr lang="en-US" sz="1784" spc="-30" dirty="0">
                <a:solidFill>
                  <a:srgbClr val="FFC000"/>
                </a:solidFill>
                <a:latin typeface="Arial"/>
                <a:cs typeface="Arial"/>
              </a:rPr>
              <a:t>probability that at least 3 students </a:t>
            </a:r>
            <a:r>
              <a:rPr lang="en-US" sz="1784" spc="-30" dirty="0">
                <a:latin typeface="Arial"/>
                <a:cs typeface="Arial"/>
              </a:rPr>
              <a:t>had a horse growing up?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180986"/>
            <a:ext cx="8150324" cy="3755496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50498" marR="10067" indent="-425330">
              <a:spcBef>
                <a:spcPts val="115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endParaRPr lang="en-US" sz="1982" b="1" i="1" spc="-59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9008" marR="10067" algn="just">
              <a:spcBef>
                <a:spcPts val="1149"/>
              </a:spcBef>
              <a:buClr>
                <a:srgbClr val="024F84"/>
              </a:buClr>
              <a:tabLst>
                <a:tab pos="451758" algn="l"/>
              </a:tabLst>
            </a:pPr>
            <a:endParaRPr lang="en-US" sz="1982" u="sng" spc="-59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39008" marR="10067" algn="just">
              <a:spcBef>
                <a:spcPts val="1149"/>
              </a:spcBef>
              <a:buClr>
                <a:srgbClr val="024F84"/>
              </a:buClr>
              <a:tabLst>
                <a:tab pos="451758" algn="l"/>
              </a:tabLst>
            </a:pPr>
            <a:r>
              <a:rPr lang="en-US" sz="1982" u="sng" spc="-59" dirty="0" smtClean="0">
                <a:solidFill>
                  <a:srgbClr val="C00000"/>
                </a:solidFill>
                <a:latin typeface="Arial"/>
                <a:cs typeface="Arial"/>
              </a:rPr>
              <a:t>Binomial </a:t>
            </a:r>
            <a:r>
              <a:rPr lang="en-US" sz="1982" u="sng" spc="-59" dirty="0">
                <a:solidFill>
                  <a:srgbClr val="C00000"/>
                </a:solidFill>
                <a:latin typeface="Arial"/>
                <a:cs typeface="Arial"/>
              </a:rPr>
              <a:t>distribution is </a:t>
            </a:r>
            <a:r>
              <a:rPr lang="en-US" sz="1982" u="sng" spc="-59" dirty="0" smtClean="0">
                <a:solidFill>
                  <a:srgbClr val="C00000"/>
                </a:solidFill>
                <a:latin typeface="Arial"/>
                <a:cs typeface="Arial"/>
              </a:rPr>
              <a:t>appropriate </a:t>
            </a:r>
            <a:r>
              <a:rPr lang="en-US" sz="1982" u="sng" spc="-59" dirty="0">
                <a:solidFill>
                  <a:srgbClr val="C00000"/>
                </a:solidFill>
                <a:latin typeface="Arial"/>
                <a:cs typeface="Arial"/>
              </a:rPr>
              <a:t>because</a:t>
            </a:r>
            <a:r>
              <a:rPr lang="en-US" sz="1982" spc="-59" dirty="0">
                <a:solidFill>
                  <a:srgbClr val="FFC000"/>
                </a:solidFill>
                <a:latin typeface="Arial"/>
                <a:cs typeface="Arial"/>
              </a:rPr>
              <a:t>: </a:t>
            </a:r>
          </a:p>
          <a:p>
            <a:pPr marL="492024" marR="10067" indent="-453017" algn="just">
              <a:spcBef>
                <a:spcPts val="1149"/>
              </a:spcBef>
              <a:buClr>
                <a:srgbClr val="024F84"/>
              </a:buClr>
              <a:buFont typeface="+mj-lt"/>
              <a:buAutoNum type="alphaLcParenR"/>
              <a:tabLst>
                <a:tab pos="451758" algn="l"/>
              </a:tabLst>
            </a:pPr>
            <a:r>
              <a:rPr lang="en-US" sz="1982" spc="-59" dirty="0">
                <a:solidFill>
                  <a:srgbClr val="FFC000"/>
                </a:solidFill>
                <a:latin typeface="Arial"/>
                <a:cs typeface="Arial"/>
              </a:rPr>
              <a:t>n=100 trials (and asking for the probability of exactly/at least/at most k=3 of these trials are a success=horse)</a:t>
            </a:r>
          </a:p>
          <a:p>
            <a:pPr marL="492024" marR="10067" indent="-453017" algn="just">
              <a:spcBef>
                <a:spcPts val="1149"/>
              </a:spcBef>
              <a:buClr>
                <a:srgbClr val="024F84"/>
              </a:buClr>
              <a:buFont typeface="+mj-lt"/>
              <a:buAutoNum type="alphaLcParenR"/>
              <a:tabLst>
                <a:tab pos="451758" algn="l"/>
              </a:tabLst>
            </a:pPr>
            <a:r>
              <a:rPr lang="en-US" sz="1982" spc="-59" dirty="0">
                <a:solidFill>
                  <a:srgbClr val="00B050"/>
                </a:solidFill>
                <a:latin typeface="Arial"/>
                <a:cs typeface="Arial"/>
              </a:rPr>
              <a:t>each trial has probability 0.09</a:t>
            </a:r>
            <a:endParaRPr lang="en-US" sz="1982" spc="-59" dirty="0">
              <a:solidFill>
                <a:srgbClr val="FFC000"/>
              </a:solidFill>
              <a:latin typeface="Arial"/>
              <a:cs typeface="Arial"/>
            </a:endParaRPr>
          </a:p>
          <a:p>
            <a:pPr marL="492024" marR="10067" indent="-453017" algn="just">
              <a:spcBef>
                <a:spcPts val="1149"/>
              </a:spcBef>
              <a:buClr>
                <a:srgbClr val="024F84"/>
              </a:buClr>
              <a:buFont typeface="+mj-lt"/>
              <a:buAutoNum type="alphaLcParenR"/>
              <a:tabLst>
                <a:tab pos="451758" algn="l"/>
              </a:tabLst>
            </a:pPr>
            <a:r>
              <a:rPr lang="en-US" sz="1982" spc="-59" dirty="0">
                <a:solidFill>
                  <a:srgbClr val="00B0F0"/>
                </a:solidFill>
                <a:latin typeface="Arial"/>
                <a:cs typeface="Arial"/>
              </a:rPr>
              <a:t>independent trials</a:t>
            </a:r>
          </a:p>
          <a:p>
            <a:pPr marL="492024" marR="10067" indent="-453017" algn="just">
              <a:spcBef>
                <a:spcPts val="1149"/>
              </a:spcBef>
              <a:buClr>
                <a:srgbClr val="024F84"/>
              </a:buClr>
              <a:buFont typeface="+mj-lt"/>
              <a:buAutoNum type="alphaLcParenR"/>
              <a:tabLst>
                <a:tab pos="451758" algn="l"/>
              </a:tabLst>
            </a:pPr>
            <a:r>
              <a:rPr lang="en-US" sz="1982" spc="-59" dirty="0">
                <a:solidFill>
                  <a:srgbClr val="7030A0"/>
                </a:solidFill>
                <a:latin typeface="Arial"/>
                <a:cs typeface="Arial"/>
              </a:rPr>
              <a:t>only two possibilities (horse/no horse)   </a:t>
            </a: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endParaRPr lang="en-US" sz="1982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1568" y="2710542"/>
                <a:ext cx="26729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~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𝐵𝑖𝑛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b="0" i="1" spc="-59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  <m:r>
                      <a:rPr lang="en-US" b="0" i="1" spc="-59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Arial"/>
                      </a:rPr>
                      <m:t>=100, </m:t>
                    </m:r>
                    <m:r>
                      <a:rPr lang="en-US" b="0" i="1" spc="-59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  <m:r>
                      <a:rPr lang="en-US" b="0" i="1" spc="-59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/>
                      </a:rPr>
                      <m:t>=0.09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68" y="2710542"/>
                <a:ext cx="2672976" cy="369332"/>
              </a:xfrm>
              <a:prstGeom prst="rect">
                <a:avLst/>
              </a:prstGeom>
              <a:blipFill>
                <a:blip r:embed="rId2"/>
                <a:stretch>
                  <a:fillRect t="-10000" r="-113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86398" y="2293378"/>
            <a:ext cx="911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Step 1</a:t>
            </a:r>
            <a:r>
              <a:rPr lang="en-US" sz="2000" dirty="0" smtClean="0">
                <a:solidFill>
                  <a:srgbClr val="C00000"/>
                </a:solidFill>
              </a:rPr>
              <a:t>: If X = # of students out of random sample of 100 STA101 student that had a horse, show that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330" y="5804318"/>
            <a:ext cx="9993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68" marR="10067">
              <a:spcBef>
                <a:spcPts val="1159"/>
              </a:spcBef>
              <a:buClr>
                <a:srgbClr val="024F84"/>
              </a:buClr>
              <a:tabLst>
                <a:tab pos="451758" algn="l"/>
              </a:tabLst>
            </a:pPr>
            <a:r>
              <a:rPr lang="en-US" b="1" i="1" u="sng" spc="-59" dirty="0" smtClean="0">
                <a:solidFill>
                  <a:srgbClr val="C00000"/>
                </a:solidFill>
                <a:latin typeface="Arial"/>
                <a:cs typeface="Arial"/>
              </a:rPr>
              <a:t>Step 2</a:t>
            </a:r>
            <a:r>
              <a:rPr lang="en-US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: Calculate </a:t>
            </a:r>
            <a:r>
              <a:rPr lang="en-US" b="1" i="1" spc="-59" dirty="0">
                <a:solidFill>
                  <a:srgbClr val="C00000"/>
                </a:solidFill>
                <a:latin typeface="Arial"/>
                <a:cs typeface="Arial"/>
              </a:rPr>
              <a:t>multiple binomial expressions (and/or add/subtract/do other things with them</a:t>
            </a:r>
            <a:r>
              <a:rPr lang="en-US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) to find P(X ≥ 3).</a:t>
            </a:r>
            <a:endParaRPr lang="en-US" b="1" i="1" spc="-59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5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100 STA101 students and asked them if they had at least one horse growing up. What’s the probability that </a:t>
            </a:r>
            <a:r>
              <a:rPr lang="en-US" sz="1784" u="sng" spc="-30" dirty="0">
                <a:latin typeface="Arial"/>
                <a:cs typeface="Arial"/>
              </a:rPr>
              <a:t>at least 3 </a:t>
            </a:r>
            <a:r>
              <a:rPr lang="en-US" sz="1784" spc="-30" dirty="0">
                <a:latin typeface="Arial"/>
                <a:cs typeface="Arial"/>
              </a:rPr>
              <a:t>students had a horse growing up?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521823" y="2101225"/>
            <a:ext cx="8150324" cy="63291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 marR="10067">
              <a:spcBef>
                <a:spcPts val="1159"/>
              </a:spcBef>
              <a:buClr>
                <a:srgbClr val="024F84"/>
              </a:buClr>
              <a:tabLst>
                <a:tab pos="451758" algn="l"/>
              </a:tabLst>
            </a:pPr>
            <a:r>
              <a:rPr lang="en-US" sz="1982" b="1" i="1" u="sng" spc="-59" dirty="0" smtClean="0">
                <a:solidFill>
                  <a:srgbClr val="C00000"/>
                </a:solidFill>
                <a:latin typeface="Arial"/>
                <a:cs typeface="Arial"/>
              </a:rPr>
              <a:t>Step 2</a:t>
            </a:r>
            <a:r>
              <a:rPr lang="en-US" sz="1982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: Calculate </a:t>
            </a:r>
            <a:r>
              <a:rPr lang="en-US" sz="1982" b="1" i="1" spc="-59" dirty="0">
                <a:solidFill>
                  <a:srgbClr val="C00000"/>
                </a:solidFill>
                <a:latin typeface="Arial"/>
                <a:cs typeface="Arial"/>
              </a:rPr>
              <a:t>multiple binomial expressions (and add/subtract/do other things with them</a:t>
            </a:r>
            <a:r>
              <a:rPr lang="en-US" sz="1982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) </a:t>
            </a:r>
            <a:r>
              <a:rPr lang="en-US" sz="2000" b="1" i="1" spc="-59" dirty="0">
                <a:solidFill>
                  <a:srgbClr val="C00000"/>
                </a:solidFill>
                <a:latin typeface="Arial"/>
                <a:cs typeface="Arial"/>
              </a:rPr>
              <a:t>to find P(X ≥ 3</a:t>
            </a:r>
            <a:r>
              <a:rPr lang="en-US" sz="2000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lang="en-US" sz="1982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982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30034" y="2810821"/>
                <a:ext cx="8877921" cy="3723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0498" marR="10067" indent="-425330">
                  <a:spcBef>
                    <a:spcPts val="1159"/>
                  </a:spcBef>
                  <a:buClr>
                    <a:srgbClr val="024F84"/>
                  </a:buClr>
                  <a:buAutoNum type="alphaLcParenBoth"/>
                  <a:tabLst>
                    <a:tab pos="451758" algn="l"/>
                  </a:tabLst>
                </a:pPr>
                <a14:m>
                  <m:oMath xmlns:m="http://schemas.openxmlformats.org/officeDocument/2006/math">
                    <m:r>
                      <a:rPr lang="en-US" sz="1784" i="1" spc="-59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≥3</m:t>
                        </m:r>
                      </m:e>
                    </m:d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mP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0.09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(1−0.09)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100−3</m:t>
                        </m:r>
                      </m:sup>
                    </m:sSup>
                  </m:oMath>
                </a14:m>
                <a:endParaRPr lang="en-US" sz="1784" b="1" i="1" spc="-59" dirty="0">
                  <a:solidFill>
                    <a:srgbClr val="C00000"/>
                  </a:solidFill>
                  <a:latin typeface="Arial"/>
                  <a:cs typeface="Arial"/>
                </a:endParaRPr>
              </a:p>
              <a:p>
                <a:pPr marL="450498" marR="10067" indent="-425330">
                  <a:spcBef>
                    <a:spcPts val="1159"/>
                  </a:spcBef>
                  <a:buClr>
                    <a:srgbClr val="024F84"/>
                  </a:buClr>
                  <a:buAutoNum type="alphaLcParenBoth"/>
                  <a:tabLst>
                    <a:tab pos="451758" algn="l"/>
                  </a:tabLst>
                </a:pPr>
                <a14:m>
                  <m:oMath xmlns:m="http://schemas.openxmlformats.org/officeDocument/2006/math">
                    <m:r>
                      <a:rPr lang="en-US" sz="1784" i="1" spc="-59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≥3</m:t>
                        </m:r>
                      </m:e>
                    </m:d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mP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0.09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(1−0.09)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100−3</m:t>
                        </m:r>
                      </m:sup>
                    </m:sSup>
                  </m:oMath>
                </a14:m>
                <a:r>
                  <a:rPr lang="en-US" sz="1784" i="1" spc="-59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mP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0.09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(1−0.09)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100−4</m:t>
                        </m:r>
                      </m:sup>
                    </m:sSup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+…+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mP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100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0.09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100</m:t>
                        </m:r>
                      </m:sup>
                    </m:sSup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(1−0.09)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100−100</m:t>
                        </m:r>
                      </m:sup>
                    </m:sSup>
                  </m:oMath>
                </a14:m>
                <a:r>
                  <a:rPr lang="en-US" sz="1784" i="1" spc="-59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 (because Dr. Ellison is mean)</a:t>
                </a:r>
              </a:p>
              <a:p>
                <a:pPr marL="450498" marR="10067" indent="-425330">
                  <a:spcBef>
                    <a:spcPts val="1159"/>
                  </a:spcBef>
                  <a:buClr>
                    <a:srgbClr val="024F84"/>
                  </a:buClr>
                  <a:buAutoNum type="alphaLcParenBoth"/>
                  <a:tabLst>
                    <a:tab pos="451758" algn="l"/>
                  </a:tabLst>
                </a:pPr>
                <a14:m>
                  <m:oMath xmlns:m="http://schemas.openxmlformats.org/officeDocument/2006/math">
                    <m:r>
                      <a:rPr lang="en-US" sz="1784" i="1" spc="-59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≥3</m:t>
                        </m:r>
                      </m:e>
                    </m:d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=1−</m:t>
                    </m:r>
                    <m:d>
                      <m:dPr>
                        <m:begChr m:val="["/>
                        <m:endChr m:val="]"/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84" i="1" spc="-5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100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0.09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(1−0.09)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100−3</m:t>
                            </m:r>
                          </m:sup>
                        </m:sSup>
                      </m:e>
                    </m:d>
                  </m:oMath>
                </a14:m>
                <a:endParaRPr lang="en-US" sz="1784" i="1" spc="-59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450498" marR="10067" indent="-425330">
                  <a:spcBef>
                    <a:spcPts val="1159"/>
                  </a:spcBef>
                  <a:buClr>
                    <a:srgbClr val="024F84"/>
                  </a:buClr>
                  <a:buAutoNum type="alphaLcParenBoth"/>
                  <a:tabLst>
                    <a:tab pos="451758" algn="l"/>
                  </a:tabLst>
                </a:pPr>
                <a14:m>
                  <m:oMath xmlns:m="http://schemas.openxmlformats.org/officeDocument/2006/math">
                    <m:r>
                      <a:rPr lang="en-US" sz="1784" i="1" spc="-59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≥3</m:t>
                        </m:r>
                      </m:e>
                    </m:d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=1−</m:t>
                    </m:r>
                    <m:d>
                      <m:dPr>
                        <m:begChr m:val="["/>
                        <m:endChr m:val="]"/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84" i="1" spc="-5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100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0.09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(1−0.09)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100−0</m:t>
                            </m:r>
                          </m:sup>
                        </m:sSup>
                      </m:e>
                    </m:d>
                  </m:oMath>
                </a14:m>
                <a:endParaRPr lang="en-US" sz="1784" i="1" spc="-59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450498" marR="10067" indent="-425330">
                  <a:spcBef>
                    <a:spcPts val="1159"/>
                  </a:spcBef>
                  <a:buClr>
                    <a:srgbClr val="024F84"/>
                  </a:buClr>
                  <a:buAutoNum type="alphaLcParenBoth"/>
                  <a:tabLst>
                    <a:tab pos="451758" algn="l"/>
                  </a:tabLst>
                </a:pPr>
                <a14:m>
                  <m:oMath xmlns:m="http://schemas.openxmlformats.org/officeDocument/2006/math">
                    <m:r>
                      <a:rPr lang="en-US" sz="1784" i="1" spc="-59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≥3</m:t>
                        </m:r>
                      </m:e>
                    </m:d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=1−</m:t>
                    </m:r>
                    <m:d>
                      <m:dPr>
                        <m:begChr m:val="["/>
                        <m:endChr m:val="]"/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84" i="1" spc="-5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100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0.09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(1−0.09)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100−0</m:t>
                            </m:r>
                          </m:sup>
                        </m:s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+</m:t>
                        </m:r>
                        <m:d>
                          <m:d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84" i="1" spc="-5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100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0.09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(1−0.09)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100−1</m:t>
                            </m:r>
                          </m:sup>
                        </m:s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+</m:t>
                        </m:r>
                        <m:d>
                          <m:d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84" i="1" spc="-5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100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0.09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(1−0.09)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100−2</m:t>
                            </m:r>
                          </m:sup>
                        </m:sSup>
                      </m:e>
                    </m:d>
                  </m:oMath>
                </a14:m>
                <a:endParaRPr lang="en-US" sz="1784" i="1" spc="-59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034" y="2810821"/>
                <a:ext cx="8877921" cy="3723712"/>
              </a:xfrm>
              <a:prstGeom prst="rect">
                <a:avLst/>
              </a:prstGeom>
              <a:blipFill>
                <a:blip r:embed="rId2"/>
                <a:stretch>
                  <a:fillRect l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3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100 STA101 students and asked them if they had at least one horse growing up. What’s the probability that </a:t>
            </a:r>
            <a:r>
              <a:rPr lang="en-US" sz="1784" u="sng" spc="-30" dirty="0">
                <a:latin typeface="Arial"/>
                <a:cs typeface="Arial"/>
              </a:rPr>
              <a:t>at least 3 </a:t>
            </a:r>
            <a:r>
              <a:rPr lang="en-US" sz="1784" spc="-30" dirty="0">
                <a:latin typeface="Arial"/>
                <a:cs typeface="Arial"/>
              </a:rPr>
              <a:t>students had a horse growing up?</a:t>
            </a:r>
            <a:endParaRPr sz="1784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18241" y="2810821"/>
                <a:ext cx="8877921" cy="3723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0498" marR="10067" indent="-425330">
                  <a:spcBef>
                    <a:spcPts val="1159"/>
                  </a:spcBef>
                  <a:buClr>
                    <a:srgbClr val="024F84"/>
                  </a:buClr>
                  <a:buAutoNum type="alphaLcParenBoth"/>
                  <a:tabLst>
                    <a:tab pos="451758" algn="l"/>
                  </a:tabLst>
                </a:pPr>
                <a14:m>
                  <m:oMath xmlns:m="http://schemas.openxmlformats.org/officeDocument/2006/math">
                    <m:r>
                      <a:rPr lang="en-US" sz="1784" i="1" spc="-59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3</m:t>
                        </m:r>
                      </m:e>
                    </m:d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mP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09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(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09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)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100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3</m:t>
                        </m:r>
                      </m:sup>
                    </m:sSup>
                  </m:oMath>
                </a14:m>
                <a:endParaRPr lang="en-US" sz="1784" b="1" i="1" spc="-59" dirty="0">
                  <a:solidFill>
                    <a:srgbClr val="C00000"/>
                  </a:solidFill>
                  <a:latin typeface="Arial"/>
                  <a:cs typeface="Arial"/>
                </a:endParaRPr>
              </a:p>
              <a:p>
                <a:pPr marL="450498" marR="10067" indent="-425330">
                  <a:spcBef>
                    <a:spcPts val="1159"/>
                  </a:spcBef>
                  <a:buClr>
                    <a:srgbClr val="024F84"/>
                  </a:buClr>
                  <a:buAutoNum type="alphaLcParenBoth"/>
                  <a:tabLst>
                    <a:tab pos="451758" algn="l"/>
                  </a:tabLst>
                </a:pPr>
                <a14:m>
                  <m:oMath xmlns:m="http://schemas.openxmlformats.org/officeDocument/2006/math">
                    <m:r>
                      <a:rPr lang="en-US" sz="1784" i="1" spc="-59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3</m:t>
                        </m:r>
                      </m:e>
                    </m:d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mP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09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(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09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)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100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784" i="1" spc="-59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mP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09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(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09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)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100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4</m:t>
                        </m:r>
                      </m:sup>
                    </m:sSup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+…+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mP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en-US" sz="1784" i="1" spc="-5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100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09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100</m:t>
                        </m:r>
                      </m:sup>
                    </m:sSup>
                    <m:sSup>
                      <m:sSupPr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(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09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)</m:t>
                        </m:r>
                      </m:e>
                      <m:sup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100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sz="1784" i="1" spc="-59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 (because Dr. Ellison is mean)</a:t>
                </a:r>
              </a:p>
              <a:p>
                <a:pPr marL="450498" marR="10067" indent="-425330">
                  <a:spcBef>
                    <a:spcPts val="1159"/>
                  </a:spcBef>
                  <a:buClr>
                    <a:srgbClr val="024F84"/>
                  </a:buClr>
                  <a:buAutoNum type="alphaLcParenBoth"/>
                  <a:tabLst>
                    <a:tab pos="451758" algn="l"/>
                  </a:tabLst>
                </a:pPr>
                <a14:m>
                  <m:oMath xmlns:m="http://schemas.openxmlformats.org/officeDocument/2006/math">
                    <m:r>
                      <a:rPr lang="en-US" sz="1784" i="1" spc="-59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3</m:t>
                        </m:r>
                      </m:e>
                    </m:d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1</m:t>
                    </m:r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84" i="1" spc="-5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100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09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(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09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)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100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1784" i="1" spc="-59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450498" marR="10067" indent="-425330">
                  <a:spcBef>
                    <a:spcPts val="1159"/>
                  </a:spcBef>
                  <a:buClr>
                    <a:srgbClr val="024F84"/>
                  </a:buClr>
                  <a:buAutoNum type="alphaLcParenBoth"/>
                  <a:tabLst>
                    <a:tab pos="451758" algn="l"/>
                  </a:tabLst>
                </a:pPr>
                <a14:m>
                  <m:oMath xmlns:m="http://schemas.openxmlformats.org/officeDocument/2006/math">
                    <m:r>
                      <a:rPr lang="en-US" sz="1784" i="1" spc="-59"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d>
                      <m:dPr>
                        <m:ctrlP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784" i="1" spc="-59"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</m:t>
                        </m:r>
                        <m: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3</m:t>
                        </m:r>
                      </m:e>
                    </m:d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1</m:t>
                    </m:r>
                    <m:r>
                      <a:rPr lang="en-US" sz="1784" i="1" spc="-59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1784" i="1" spc="-5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84" i="1" spc="-59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100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84" i="1" spc="-59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09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(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09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)</m:t>
                            </m:r>
                          </m:e>
                          <m:sup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100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784" i="1" spc="-5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1784" i="1" spc="-59" dirty="0"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450498" marR="10067" indent="-425330">
                  <a:spcBef>
                    <a:spcPts val="1159"/>
                  </a:spcBef>
                  <a:buClr>
                    <a:srgbClr val="024F84"/>
                  </a:buClr>
                  <a:buAutoNum type="alphaLcParenBoth"/>
                  <a:tabLst>
                    <a:tab pos="451758" algn="l"/>
                  </a:tabLst>
                </a:pPr>
                <a14:m>
                  <m:oMath xmlns:m="http://schemas.openxmlformats.org/officeDocument/2006/math">
                    <m:r>
                      <a:rPr lang="en-US" sz="1784" b="1" spc="-59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𝐏</m:t>
                    </m:r>
                    <m:d>
                      <m:dPr>
                        <m:ctrlPr>
                          <a:rPr lang="en-US" sz="1784" b="1" i="1" spc="-59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784" b="1" spc="-59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𝐗</m:t>
                        </m:r>
                        <m:r>
                          <a:rPr lang="en-US" sz="1784" b="1" spc="-59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≥</m:t>
                        </m:r>
                        <m:r>
                          <a:rPr lang="en-US" sz="1784" b="1" spc="-59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𝟑</m:t>
                        </m:r>
                      </m:e>
                    </m:d>
                    <m:r>
                      <a:rPr lang="en-US" sz="1784" b="1" spc="-59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1784" b="1" spc="-59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𝟏</m:t>
                    </m:r>
                    <m:r>
                      <a:rPr lang="en-US" sz="1784" b="1" spc="-59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1784" b="1" i="1" spc="-59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784" b="1" i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84" b="1" i="1" spc="-59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84" b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𝟏𝟎𝟎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84" b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784" b="1" i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𝟎𝟗</m:t>
                            </m:r>
                          </m:e>
                          <m:sup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lang="en-US" sz="1784" b="1" i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(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𝟏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𝟎𝟗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)</m:t>
                            </m:r>
                          </m:e>
                          <m:sup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𝟏𝟎𝟎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</m:t>
                            </m:r>
                          </m:sup>
                        </m:sSup>
                        <m:r>
                          <a:rPr lang="en-US" sz="1784" b="1" spc="-59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+</m:t>
                        </m:r>
                        <m:d>
                          <m:dPr>
                            <m:ctrlPr>
                              <a:rPr lang="en-US" sz="1784" b="1" i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84" b="1" i="1" spc="-59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84" b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𝟏𝟎𝟎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84" b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784" b="1" i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𝟎𝟗</m:t>
                            </m:r>
                          </m:e>
                          <m:sup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en-US" sz="1784" b="1" i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(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𝟏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𝟎𝟗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)</m:t>
                            </m:r>
                          </m:e>
                          <m:sup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𝟏𝟎𝟎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𝟏</m:t>
                            </m:r>
                          </m:sup>
                        </m:sSup>
                        <m:r>
                          <a:rPr lang="en-US" sz="1784" b="1" spc="-59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+</m:t>
                        </m:r>
                        <m:d>
                          <m:dPr>
                            <m:ctrlPr>
                              <a:rPr lang="en-US" sz="1784" b="1" i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84" b="1" i="1" spc="-59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84" b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𝟏𝟎𝟎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84" b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𝟐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784" b="1" i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𝟎𝟗</m:t>
                            </m:r>
                          </m:e>
                          <m:sup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784" b="1" i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(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𝟏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.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𝟎𝟗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)</m:t>
                            </m:r>
                          </m:e>
                          <m:sup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𝟏𝟎𝟎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r>
                              <a:rPr lang="en-US" sz="1784" b="1" spc="-59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1784" b="1" spc="-59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241" y="2810821"/>
                <a:ext cx="8877921" cy="3723712"/>
              </a:xfrm>
              <a:prstGeom prst="rect">
                <a:avLst/>
              </a:prstGeom>
              <a:blipFill>
                <a:blip r:embed="rId2"/>
                <a:stretch>
                  <a:fillRect l="-1236" r="-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36"/>
          <p:cNvSpPr txBox="1"/>
          <p:nvPr/>
        </p:nvSpPr>
        <p:spPr>
          <a:xfrm>
            <a:off x="1521823" y="2101225"/>
            <a:ext cx="8150324" cy="63291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 marR="10067">
              <a:spcBef>
                <a:spcPts val="1159"/>
              </a:spcBef>
              <a:buClr>
                <a:srgbClr val="024F84"/>
              </a:buClr>
              <a:tabLst>
                <a:tab pos="451758" algn="l"/>
              </a:tabLst>
            </a:pPr>
            <a:r>
              <a:rPr lang="en-US" sz="1982" b="1" i="1" u="sng" spc="-59" dirty="0" smtClean="0">
                <a:solidFill>
                  <a:srgbClr val="C00000"/>
                </a:solidFill>
                <a:latin typeface="Arial"/>
                <a:cs typeface="Arial"/>
              </a:rPr>
              <a:t>Step 2</a:t>
            </a:r>
            <a:r>
              <a:rPr lang="en-US" sz="1982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: Calculate </a:t>
            </a:r>
            <a:r>
              <a:rPr lang="en-US" sz="1982" b="1" i="1" spc="-59" dirty="0">
                <a:solidFill>
                  <a:srgbClr val="C00000"/>
                </a:solidFill>
                <a:latin typeface="Arial"/>
                <a:cs typeface="Arial"/>
              </a:rPr>
              <a:t>multiple binomial expressions (and add/subtract/do other things with them</a:t>
            </a:r>
            <a:r>
              <a:rPr lang="en-US" sz="1982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) </a:t>
            </a:r>
            <a:r>
              <a:rPr lang="en-US" sz="2000" b="1" i="1" spc="-59" dirty="0">
                <a:solidFill>
                  <a:srgbClr val="C00000"/>
                </a:solidFill>
                <a:latin typeface="Arial"/>
                <a:cs typeface="Arial"/>
              </a:rPr>
              <a:t>to find P(X ≥ 3</a:t>
            </a:r>
            <a:r>
              <a:rPr lang="en-US" sz="2000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lang="en-US" sz="1982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982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5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100 STA101 students and asked them if they had at least one horse growing up. What’s the probability that </a:t>
            </a:r>
            <a:r>
              <a:rPr lang="en-US" sz="1784" u="sng" spc="-30" dirty="0">
                <a:latin typeface="Arial"/>
                <a:cs typeface="Arial"/>
              </a:rPr>
              <a:t>3</a:t>
            </a:r>
            <a:r>
              <a:rPr lang="en-US" sz="1784" spc="-30" dirty="0">
                <a:latin typeface="Arial"/>
                <a:cs typeface="Arial"/>
              </a:rPr>
              <a:t> students had a horse growing up?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371988"/>
            <a:ext cx="8150324" cy="334512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50498" marR="10067" indent="-411490" algn="just">
              <a:spcBef>
                <a:spcPts val="178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exactly one binomial expression.</a:t>
            </a:r>
            <a:endParaRPr sz="1982" dirty="0">
              <a:latin typeface="Arial"/>
              <a:cs typeface="Arial"/>
            </a:endParaRPr>
          </a:p>
          <a:p>
            <a:pPr marL="450498" marR="10067" indent="-425330">
              <a:spcBef>
                <a:spcPts val="115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multiple binomial expressions (and add/subtract/do other things with them).</a:t>
            </a:r>
            <a:endParaRPr sz="1982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don’t check/show any conditions before you do this.)</a:t>
            </a:r>
            <a:endParaRPr sz="1982" i="1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 check/show conditions before you do this.)</a:t>
            </a: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NONE OF THE ABOVE (Use other probability equations that aren’t specific to binomial and normal distributions).</a:t>
            </a:r>
            <a:endParaRPr lang="en-US" sz="198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2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100 STA101 students and asked them if they had at least one horse growing up. What’s the probability </a:t>
            </a:r>
            <a:r>
              <a:rPr lang="en-US" sz="1784" spc="-30" dirty="0">
                <a:solidFill>
                  <a:srgbClr val="C00000"/>
                </a:solidFill>
                <a:latin typeface="Arial"/>
                <a:cs typeface="Arial"/>
              </a:rPr>
              <a:t>that </a:t>
            </a:r>
            <a:r>
              <a:rPr lang="en-US" sz="1784" u="sng" spc="-30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lang="en-US" sz="1784" spc="-30" dirty="0">
                <a:solidFill>
                  <a:srgbClr val="C00000"/>
                </a:solidFill>
                <a:latin typeface="Arial"/>
                <a:cs typeface="Arial"/>
              </a:rPr>
              <a:t> students </a:t>
            </a:r>
            <a:r>
              <a:rPr lang="en-US" sz="1784" spc="-30" dirty="0">
                <a:latin typeface="Arial"/>
                <a:cs typeface="Arial"/>
              </a:rPr>
              <a:t>had a horse growing up?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371988"/>
            <a:ext cx="8150324" cy="334512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50498" marR="10067" indent="-411490" algn="just">
              <a:spcBef>
                <a:spcPts val="178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b="1" i="1" spc="-59" dirty="0">
                <a:solidFill>
                  <a:srgbClr val="C00000"/>
                </a:solidFill>
                <a:latin typeface="Arial"/>
                <a:cs typeface="Arial"/>
              </a:rPr>
              <a:t>Calculate exactly one binomial expression.</a:t>
            </a:r>
            <a:endParaRPr sz="1982" b="1" i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450498" marR="10067" indent="-425330">
              <a:spcBef>
                <a:spcPts val="115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multiple binomial expressions (and add/subtract/do other things with them).</a:t>
            </a:r>
            <a:endParaRPr sz="1982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don’t check/show any conditions before you do this.)</a:t>
            </a:r>
            <a:endParaRPr sz="1982" i="1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 check/show conditions before you do this.)</a:t>
            </a: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NONE OF THE ABOVE (Use other probability equations that aren’t specific to binomial and normal distributions).</a:t>
            </a:r>
            <a:endParaRPr lang="en-US" sz="1982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2040" y="5749342"/>
                <a:ext cx="7399090" cy="804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74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𝑃</m:t>
                      </m:r>
                      <m:d>
                        <m:dPr>
                          <m:ctrlP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𝑋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e>
                      </m:d>
                      <m:r>
                        <a:rPr lang="en-US" sz="2774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774" i="1" spc="-59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774" i="1" spc="-59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774" i="1" spc="-59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0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.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09</m:t>
                          </m:r>
                        </m:e>
                        <m:sup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(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1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−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0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.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09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)</m:t>
                          </m:r>
                        </m:e>
                        <m:sup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100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−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774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040" y="5749342"/>
                <a:ext cx="7399090" cy="8043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8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100 STA101 students and asked them if they had at least one horse growing up. </a:t>
            </a:r>
            <a:r>
              <a:rPr lang="en-US" sz="1784" u="sng" spc="-30" dirty="0">
                <a:latin typeface="Arial"/>
                <a:cs typeface="Arial"/>
              </a:rPr>
              <a:t>What’s the probability </a:t>
            </a:r>
            <a:r>
              <a:rPr lang="en-US" sz="1784" u="sng" spc="-30" dirty="0" smtClean="0">
                <a:latin typeface="Arial"/>
                <a:cs typeface="Arial"/>
              </a:rPr>
              <a:t>that the first 5 we ask had a horse, and then the last 95 we ask did not have a horse?</a:t>
            </a:r>
            <a:endParaRPr sz="1784" u="sng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371988"/>
            <a:ext cx="8150324" cy="334512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50498" marR="10067" indent="-411490" algn="just">
              <a:spcBef>
                <a:spcPts val="178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exactly one binomial expression.</a:t>
            </a:r>
            <a:endParaRPr sz="1982" dirty="0">
              <a:latin typeface="Arial"/>
              <a:cs typeface="Arial"/>
            </a:endParaRPr>
          </a:p>
          <a:p>
            <a:pPr marL="450498" marR="10067" indent="-425330">
              <a:spcBef>
                <a:spcPts val="115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multiple binomial expressions (and add/subtract/do other things with them).</a:t>
            </a:r>
            <a:endParaRPr sz="1982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don’t check/show any conditions before you do this.)</a:t>
            </a:r>
            <a:endParaRPr sz="1982" i="1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 check/show conditions before you do this.)</a:t>
            </a: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NONE OF THE ABOVE (Use other probability equations that aren’t specific to binomial and normal distributions).</a:t>
            </a:r>
            <a:endParaRPr lang="en-US" sz="198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8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1 </a:t>
            </a:r>
            <a:r>
              <a:rPr lang="en-US" sz="6600" dirty="0" smtClean="0"/>
              <a:t>– Data Collection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483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100 STA101 students and asked them if they had at least one horse growing up. </a:t>
            </a:r>
            <a:r>
              <a:rPr lang="en-US" sz="1784" u="sng" spc="-30" dirty="0">
                <a:latin typeface="Arial"/>
                <a:cs typeface="Arial"/>
              </a:rPr>
              <a:t>What’s the probability </a:t>
            </a:r>
            <a:r>
              <a:rPr lang="en-US" sz="1784" u="sng" spc="-30" dirty="0" smtClean="0">
                <a:latin typeface="Arial"/>
                <a:cs typeface="Arial"/>
              </a:rPr>
              <a:t>that the first 5 we ask had a horse, and then the last 95 we ask did not have a horse?</a:t>
            </a:r>
            <a:endParaRPr sz="1784" u="sng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371988"/>
            <a:ext cx="8150324" cy="334512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50498" marR="10067" indent="-411490" algn="just">
              <a:spcBef>
                <a:spcPts val="178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exactly one binomial expression.</a:t>
            </a:r>
            <a:endParaRPr sz="1982" dirty="0">
              <a:latin typeface="Arial"/>
              <a:cs typeface="Arial"/>
            </a:endParaRPr>
          </a:p>
          <a:p>
            <a:pPr marL="450498" marR="10067" indent="-425330">
              <a:spcBef>
                <a:spcPts val="115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multiple binomial expressions (and add/subtract/do other things with them).</a:t>
            </a:r>
            <a:endParaRPr sz="1982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don’t check/show any conditions before you do this.)</a:t>
            </a:r>
            <a:endParaRPr sz="1982" i="1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 check/show conditions before you do this.)</a:t>
            </a: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b="1" i="1" spc="-59" dirty="0">
                <a:solidFill>
                  <a:srgbClr val="C00000"/>
                </a:solidFill>
                <a:latin typeface="Arial"/>
                <a:cs typeface="Arial"/>
              </a:rPr>
              <a:t>NONE OF THE ABOVE (Use other probability equations that aren’t specific to binomial and normal distributions).</a:t>
            </a:r>
            <a:endParaRPr lang="en-US" sz="1982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5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100 STA101 students and asked them if they had at least one horse growing up. What’s the probability </a:t>
            </a:r>
            <a:r>
              <a:rPr lang="en-US" sz="1784" spc="-30" dirty="0" smtClean="0">
                <a:latin typeface="Arial"/>
                <a:cs typeface="Arial"/>
              </a:rPr>
              <a:t>that the first 5 we ask had a horse, and then the last 95 we ask did not have a horse?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247904"/>
            <a:ext cx="8150324" cy="63291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39008" marR="10067" algn="just">
              <a:spcBef>
                <a:spcPts val="1149"/>
              </a:spcBef>
              <a:buClr>
                <a:srgbClr val="024F84"/>
              </a:buClr>
              <a:tabLst>
                <a:tab pos="451758" algn="l"/>
              </a:tabLst>
            </a:pPr>
            <a:r>
              <a:rPr lang="en-US" sz="1982" b="1" i="1" spc="-59" dirty="0" smtClean="0">
                <a:solidFill>
                  <a:srgbClr val="C00000"/>
                </a:solidFill>
                <a:latin typeface="Arial"/>
                <a:cs typeface="Arial"/>
              </a:rPr>
              <a:t>NONE </a:t>
            </a:r>
            <a:r>
              <a:rPr lang="en-US" sz="1982" b="1" i="1" spc="-59" dirty="0">
                <a:solidFill>
                  <a:srgbClr val="C00000"/>
                </a:solidFill>
                <a:latin typeface="Arial"/>
                <a:cs typeface="Arial"/>
              </a:rPr>
              <a:t>OF THE ABOVE (Use other probability equations that aren’t specific to binomial and normal distributions).</a:t>
            </a:r>
            <a:endParaRPr lang="en-US" sz="1982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2195" y="3185379"/>
                <a:ext cx="9281130" cy="3939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74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𝑃</m:t>
                      </m:r>
                      <m:d>
                        <m:dPr>
                          <m:ctrlP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𝑓𝑖𝑟𝑠𝑡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5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h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𝑎𝑑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h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𝑜𝑟𝑠𝑒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𝑎𝑛𝑑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𝑙𝑎𝑠𝑡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95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𝑑𝑖𝑑</m:t>
                          </m:r>
                          <m:sSup>
                            <m:sSupPr>
                              <m:ctrlPr>
                                <a:rPr lang="en-US" sz="2774" b="0" i="1" spc="-5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774" b="0" i="1" spc="-5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774" b="0" i="1" spc="-5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74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774" i="1" spc="-59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endParaRPr lang="en-US" sz="2774" i="1" spc="-59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endParaRPr lang="en-US" sz="2774" i="1" spc="-59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14:m>
                  <m:oMath xmlns:m="http://schemas.openxmlformats.org/officeDocument/2006/math">
                    <m:r>
                      <a:rPr lang="en-US" sz="2774" i="1" spc="-59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0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.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09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)(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0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.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09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sz="2774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0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.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09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)(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0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.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09</m:t>
                    </m:r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sz="2774" b="0" spc="-59" dirty="0" smtClean="0">
                    <a:solidFill>
                      <a:srgbClr val="C00000"/>
                    </a:solidFill>
                    <a:ea typeface="Cambria Math" panose="02040503050406030204" pitchFamily="18" charset="0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09</m:t>
                        </m:r>
                      </m:e>
                    </m:d>
                    <m:d>
                      <m:dPr>
                        <m:ctrlP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91</m:t>
                        </m:r>
                      </m:e>
                    </m:d>
                    <m:d>
                      <m:dPr>
                        <m:ctrlP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91</m:t>
                        </m:r>
                      </m:e>
                    </m:d>
                    <m:r>
                      <a:rPr lang="en-US" sz="2774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…</m:t>
                    </m:r>
                    <m:d>
                      <m:dPr>
                        <m:ctrlP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.</m:t>
                        </m:r>
                        <m:r>
                          <a:rPr lang="en-US" sz="2774" b="0" i="1" spc="-59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91</m:t>
                        </m:r>
                      </m:e>
                    </m:d>
                  </m:oMath>
                </a14:m>
                <a:endParaRPr lang="en-US" sz="2774" b="0" spc="-59" dirty="0" smtClean="0">
                  <a:solidFill>
                    <a:srgbClr val="C00000"/>
                  </a:solidFill>
                  <a:ea typeface="Cambria Math" panose="02040503050406030204" pitchFamily="18" charset="0"/>
                  <a:cs typeface="Arial"/>
                </a:endParaRPr>
              </a:p>
              <a:p>
                <a:endParaRPr lang="en-US" sz="2774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2774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74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74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74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774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774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  <m:sup>
                          <m:r>
                            <a:rPr lang="en-US" sz="2774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774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74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774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774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e>
                        <m:sup>
                          <m:r>
                            <a:rPr lang="en-US" sz="2774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95</m:t>
                          </m:r>
                        </m:sup>
                      </m:sSup>
                    </m:oMath>
                  </m:oMathPara>
                </a14:m>
                <a:endParaRPr lang="en-US" sz="2774" dirty="0">
                  <a:solidFill>
                    <a:srgbClr val="C00000"/>
                  </a:solidFill>
                </a:endParaRPr>
              </a:p>
              <a:p>
                <a:endParaRPr lang="en-US" sz="2774" dirty="0">
                  <a:solidFill>
                    <a:srgbClr val="C00000"/>
                  </a:solidFill>
                </a:endParaRPr>
              </a:p>
              <a:p>
                <a:endParaRPr lang="en-US" sz="2774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95" y="3185379"/>
                <a:ext cx="9281130" cy="39394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8843211" y="3788279"/>
            <a:ext cx="362738" cy="28761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777557" y="5476556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557" y="5476556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5089145" y="2971582"/>
            <a:ext cx="258527" cy="44053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22810" y="5436387"/>
                <a:ext cx="75671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10" y="5436387"/>
                <a:ext cx="7567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2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 and the probability that they had a dog is 0.62 and the probability that they had a dog and a horse is 0.05. What is the probability a student had a dog or a horse growing up?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371988"/>
            <a:ext cx="8150324" cy="334512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50498" marR="10067" indent="-411490" algn="just">
              <a:spcBef>
                <a:spcPts val="178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exactly one binomial expression.</a:t>
            </a:r>
            <a:endParaRPr sz="1982" dirty="0">
              <a:latin typeface="Arial"/>
              <a:cs typeface="Arial"/>
            </a:endParaRPr>
          </a:p>
          <a:p>
            <a:pPr marL="450498" marR="10067" indent="-425330">
              <a:spcBef>
                <a:spcPts val="115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multiple binomial expressions (and add/subtract/do other things with them).</a:t>
            </a:r>
            <a:endParaRPr sz="1982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don’t check/show any conditions before you do this.)</a:t>
            </a:r>
            <a:endParaRPr sz="1982" i="1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 check/show conditions before you do this.)</a:t>
            </a: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NONE OF THE ABOVE (Use other probability equations that aren’t specific to binomial and normal distributions).</a:t>
            </a:r>
            <a:endParaRPr lang="en-US" sz="198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8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 and the probability that they had a dog is 0.62 and the probability that they had a dog and a horse is 0.05. What is the probability a student had a dog or a horse growing up?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371988"/>
            <a:ext cx="8150324" cy="334512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50498" marR="10067" indent="-411490" algn="just">
              <a:spcBef>
                <a:spcPts val="178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exactly one binomial expression.</a:t>
            </a:r>
            <a:endParaRPr sz="1982" dirty="0">
              <a:latin typeface="Arial"/>
              <a:cs typeface="Arial"/>
            </a:endParaRPr>
          </a:p>
          <a:p>
            <a:pPr marL="450498" marR="10067" indent="-425330">
              <a:spcBef>
                <a:spcPts val="115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multiple binomial expressions (and add/subtract/do other things with them).</a:t>
            </a:r>
            <a:endParaRPr sz="1982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don’t check/show any conditions before you do this.)</a:t>
            </a:r>
            <a:endParaRPr sz="1982" i="1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 check/show conditions before you do this.)</a:t>
            </a: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b="1" i="1" spc="-59" dirty="0">
                <a:solidFill>
                  <a:srgbClr val="C00000"/>
                </a:solidFill>
                <a:latin typeface="Arial"/>
                <a:cs typeface="Arial"/>
              </a:rPr>
              <a:t>NONE OF THE ABOVE (Use other probability equations that aren’t specific to binomial and normal distributions).</a:t>
            </a:r>
            <a:endParaRPr lang="en-US" sz="1982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82040" y="5749342"/>
                <a:ext cx="7399090" cy="519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74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𝑃</m:t>
                      </m:r>
                      <m:d>
                        <m:dPr>
                          <m:ctrlP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𝑑𝑜𝑔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𝑜𝑟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h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𝑜𝑟𝑠𝑒</m:t>
                          </m:r>
                        </m:e>
                      </m:d>
                      <m:r>
                        <a:rPr lang="en-US" sz="2774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0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.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09</m:t>
                          </m:r>
                        </m:e>
                      </m:d>
                      <m:r>
                        <a:rPr lang="en-US" sz="2774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+</m:t>
                      </m:r>
                      <m:d>
                        <m:dPr>
                          <m:ctrlP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0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.</m:t>
                          </m:r>
                          <m:r>
                            <a:rPr lang="en-US" sz="2774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62</m:t>
                          </m:r>
                        </m:e>
                      </m:d>
                      <m:r>
                        <a:rPr lang="en-US" sz="2774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−(</m:t>
                      </m:r>
                      <m:r>
                        <a:rPr lang="en-US" sz="2774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0</m:t>
                      </m:r>
                      <m:r>
                        <a:rPr lang="en-US" sz="2774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.</m:t>
                      </m:r>
                      <m:r>
                        <a:rPr lang="en-US" sz="2774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05</m:t>
                      </m:r>
                      <m:r>
                        <a:rPr lang="en-US" sz="2774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2774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040" y="5749342"/>
                <a:ext cx="7399090" cy="519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0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</a:t>
            </a:r>
            <a:r>
              <a:rPr lang="en-US" sz="1784" u="sng" spc="-30" dirty="0">
                <a:latin typeface="Arial"/>
                <a:cs typeface="Arial"/>
              </a:rPr>
              <a:t>200</a:t>
            </a:r>
            <a:r>
              <a:rPr lang="en-US" sz="1784" spc="-30" dirty="0">
                <a:latin typeface="Arial"/>
                <a:cs typeface="Arial"/>
              </a:rPr>
              <a:t> STA101 students and asked them if they had at least one horse growing up. What’s the probability that at </a:t>
            </a:r>
            <a:r>
              <a:rPr lang="en-US" sz="1784" u="sng" spc="-30" dirty="0">
                <a:latin typeface="Arial"/>
                <a:cs typeface="Arial"/>
              </a:rPr>
              <a:t>least 50 </a:t>
            </a:r>
            <a:r>
              <a:rPr lang="en-US" sz="1784" spc="-30" dirty="0">
                <a:latin typeface="Arial"/>
                <a:cs typeface="Arial"/>
              </a:rPr>
              <a:t>students had a horse growing up?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371988"/>
            <a:ext cx="8150324" cy="334512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50498" marR="10067" indent="-411490" algn="just">
              <a:spcBef>
                <a:spcPts val="178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exactly one binomial expression.</a:t>
            </a:r>
            <a:endParaRPr sz="1982" dirty="0">
              <a:latin typeface="Arial"/>
              <a:cs typeface="Arial"/>
            </a:endParaRPr>
          </a:p>
          <a:p>
            <a:pPr marL="450498" marR="10067" indent="-425330">
              <a:spcBef>
                <a:spcPts val="115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multiple binomial expressions (and add/subtract/do other things with them).</a:t>
            </a:r>
            <a:endParaRPr sz="1982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don’t check/show any conditions before you do this.)</a:t>
            </a:r>
            <a:endParaRPr sz="1982" i="1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 check/show conditions before you do this.)</a:t>
            </a: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NONE OF THE ABOVE (Use other probability equations that aren’t specific to binomial and normal distributions).</a:t>
            </a:r>
            <a:endParaRPr lang="en-US" sz="198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8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</a:t>
            </a:r>
            <a:r>
              <a:rPr lang="en-US" sz="1784" u="sng" spc="-30" dirty="0">
                <a:latin typeface="Arial"/>
                <a:cs typeface="Arial"/>
              </a:rPr>
              <a:t>200</a:t>
            </a:r>
            <a:r>
              <a:rPr lang="en-US" sz="1784" spc="-30" dirty="0">
                <a:latin typeface="Arial"/>
                <a:cs typeface="Arial"/>
              </a:rPr>
              <a:t> STA101 students and asked them if they had at least one horse growing up. What’s the probability that at </a:t>
            </a:r>
            <a:r>
              <a:rPr lang="en-US" sz="1784" u="sng" spc="-30" dirty="0">
                <a:latin typeface="Arial"/>
                <a:cs typeface="Arial"/>
              </a:rPr>
              <a:t>least 50 </a:t>
            </a:r>
            <a:r>
              <a:rPr lang="en-US" sz="1784" spc="-30" dirty="0">
                <a:latin typeface="Arial"/>
                <a:cs typeface="Arial"/>
              </a:rPr>
              <a:t>students had a horse growing up?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6" name="object 36"/>
          <p:cNvSpPr txBox="1"/>
          <p:nvPr/>
        </p:nvSpPr>
        <p:spPr>
          <a:xfrm>
            <a:off x="1882041" y="2371988"/>
            <a:ext cx="8150324" cy="3345127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450498" marR="10067" indent="-411490" algn="just">
              <a:spcBef>
                <a:spcPts val="178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exactly one binomial expression.</a:t>
            </a:r>
            <a:endParaRPr sz="1982" dirty="0">
              <a:latin typeface="Arial"/>
              <a:cs typeface="Arial"/>
            </a:endParaRPr>
          </a:p>
          <a:p>
            <a:pPr marL="450498" marR="10067" indent="-425330">
              <a:spcBef>
                <a:spcPts val="115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Calculate multiple binomial expressions (and add/subtract/do other things with them).</a:t>
            </a:r>
            <a:endParaRPr sz="1982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Approximate a binomial distribution with a normal distribution </a:t>
            </a:r>
            <a:r>
              <a:rPr lang="en-US" sz="1982" i="1" spc="-59" dirty="0">
                <a:latin typeface="Arial"/>
                <a:cs typeface="Arial"/>
              </a:rPr>
              <a:t>(but don’t check/show any conditions before you do this.)</a:t>
            </a:r>
            <a:endParaRPr sz="1982" i="1" dirty="0">
              <a:latin typeface="Arial"/>
              <a:cs typeface="Arial"/>
            </a:endParaRP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b="1" i="1" spc="-59" dirty="0">
                <a:solidFill>
                  <a:srgbClr val="C00000"/>
                </a:solidFill>
                <a:latin typeface="Arial"/>
                <a:cs typeface="Arial"/>
              </a:rPr>
              <a:t>Approximate a binomial distribution with a normal distribution (but DO check/show conditions before you do this.)</a:t>
            </a:r>
          </a:p>
          <a:p>
            <a:pPr marL="450498" marR="10067" indent="-411490" algn="just">
              <a:spcBef>
                <a:spcPts val="1149"/>
              </a:spcBef>
              <a:buClr>
                <a:srgbClr val="024F84"/>
              </a:buClr>
              <a:buAutoNum type="alphaLcParenBoth"/>
              <a:tabLst>
                <a:tab pos="451758" algn="l"/>
              </a:tabLst>
            </a:pPr>
            <a:r>
              <a:rPr lang="en-US" sz="1982" spc="-59" dirty="0">
                <a:latin typeface="Arial"/>
                <a:cs typeface="Arial"/>
              </a:rPr>
              <a:t>NONE OF THE ABOVE (Use other probability equations that aren’t specific to binomial and normal distributions).</a:t>
            </a:r>
            <a:endParaRPr lang="en-US" sz="198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3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730034" y="343278"/>
            <a:ext cx="8454339" cy="31518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10067" rIns="0" bIns="0" rtlCol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9278">
              <a:spcBef>
                <a:spcPts val="79"/>
              </a:spcBef>
            </a:pPr>
            <a:r>
              <a:rPr lang="en-US" sz="1982" kern="0">
                <a:solidFill>
                  <a:srgbClr val="1A2E3D"/>
                </a:solidFill>
              </a:rPr>
              <a:t>Clicker</a:t>
            </a:r>
            <a:r>
              <a:rPr lang="en-US" sz="1982" kern="0" spc="-10">
                <a:solidFill>
                  <a:srgbClr val="1A2E3D"/>
                </a:solidFill>
              </a:rPr>
              <a:t> </a:t>
            </a:r>
            <a:r>
              <a:rPr lang="en-US" sz="1982" kern="0" spc="10">
                <a:solidFill>
                  <a:srgbClr val="1A2E3D"/>
                </a:solidFill>
              </a:rPr>
              <a:t>question</a:t>
            </a:r>
            <a:endParaRPr lang="en-US" sz="1982" kern="0"/>
          </a:p>
        </p:txBody>
      </p:sp>
      <p:sp>
        <p:nvSpPr>
          <p:cNvPr id="5" name="object 3"/>
          <p:cNvSpPr txBox="1"/>
          <p:nvPr/>
        </p:nvSpPr>
        <p:spPr>
          <a:xfrm>
            <a:off x="1730034" y="707948"/>
            <a:ext cx="8454339" cy="131659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6559" rIns="0" bIns="0" rtlCol="0">
            <a:spAutoFit/>
          </a:bodyPr>
          <a:lstStyle/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982" b="1" i="1" spc="69" dirty="0">
                <a:latin typeface="Palatino Linotype"/>
                <a:cs typeface="Palatino Linotype"/>
              </a:rPr>
              <a:t>What would you need to do solve this problem?</a:t>
            </a:r>
          </a:p>
          <a:p>
            <a:pPr marL="79278" marR="148489">
              <a:lnSpc>
                <a:spcPts val="1883"/>
              </a:lnSpc>
              <a:spcBef>
                <a:spcPts val="367"/>
              </a:spcBef>
            </a:pPr>
            <a:r>
              <a:rPr lang="en-US" sz="1784" spc="-30" dirty="0">
                <a:latin typeface="Arial"/>
                <a:cs typeface="Arial"/>
              </a:rPr>
              <a:t>Suppose it is known that the probability a STA101 student had a horse growing up is 0.09.  We collected a random sample of </a:t>
            </a:r>
            <a:r>
              <a:rPr lang="en-US" sz="1784" u="sng" spc="-30" dirty="0">
                <a:latin typeface="Arial"/>
                <a:cs typeface="Arial"/>
              </a:rPr>
              <a:t>200</a:t>
            </a:r>
            <a:r>
              <a:rPr lang="en-US" sz="1784" spc="-30" dirty="0">
                <a:latin typeface="Arial"/>
                <a:cs typeface="Arial"/>
              </a:rPr>
              <a:t> STA101 students and asked them if they had at least one horse growing up. What’s the probability that </a:t>
            </a:r>
            <a:r>
              <a:rPr lang="en-US" sz="1784" u="sng" spc="-30" dirty="0">
                <a:latin typeface="Arial"/>
                <a:cs typeface="Arial"/>
              </a:rPr>
              <a:t>at least 50 </a:t>
            </a:r>
            <a:r>
              <a:rPr lang="en-US" sz="1784" spc="-30" dirty="0">
                <a:latin typeface="Arial"/>
                <a:cs typeface="Arial"/>
              </a:rPr>
              <a:t>students had a horse growing up?</a:t>
            </a:r>
            <a:endParaRPr sz="1784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103" y="4926177"/>
            <a:ext cx="392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SF Conditions Hold</a:t>
            </a:r>
            <a:r>
              <a:rPr lang="en-US" sz="2000" dirty="0"/>
              <a:t>:</a:t>
            </a:r>
          </a:p>
          <a:p>
            <a:pPr marL="566271" indent="-566271">
              <a:buFont typeface="Arial" panose="020B0604020202020204" pitchFamily="34" charset="0"/>
              <a:buChar char="•"/>
            </a:pPr>
            <a:r>
              <a:rPr lang="en-US" dirty="0"/>
              <a:t>✓</a:t>
            </a:r>
            <a:r>
              <a:rPr lang="en-US" sz="2000" dirty="0" smtClean="0"/>
              <a:t>200</a:t>
            </a:r>
            <a:r>
              <a:rPr lang="en-US" sz="2000" dirty="0"/>
              <a:t>(.09)≥10</a:t>
            </a:r>
          </a:p>
          <a:p>
            <a:pPr marL="566271" indent="-566271">
              <a:buFont typeface="Arial" panose="020B0604020202020204" pitchFamily="34" charset="0"/>
              <a:buChar char="•"/>
            </a:pPr>
            <a:r>
              <a:rPr lang="en-US" dirty="0"/>
              <a:t>✓</a:t>
            </a:r>
            <a:r>
              <a:rPr lang="en-US" sz="2000" dirty="0" smtClean="0"/>
              <a:t>200(1-</a:t>
            </a:r>
            <a:r>
              <a:rPr lang="en-US" sz="2000" dirty="0"/>
              <a:t>.09)≥10</a:t>
            </a:r>
          </a:p>
          <a:p>
            <a:pPr marL="566271" indent="-56627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0683" y="4498431"/>
                <a:ext cx="3183820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𝑋</m:t>
                      </m:r>
                      <m:r>
                        <a:rPr lang="en-US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~</m:t>
                      </m:r>
                      <m:r>
                        <a:rPr lang="en-US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𝑁</m:t>
                      </m:r>
                      <m:r>
                        <a:rPr lang="en-US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𝜇</m:t>
                      </m:r>
                      <m:r>
                        <a:rPr lang="en-US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𝑛𝑝</m:t>
                      </m:r>
                      <m:r>
                        <a:rPr lang="en-US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en-US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𝜎</m:t>
                      </m:r>
                      <m:r>
                        <a:rPr lang="en-US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US" b="0" i="1" spc="-59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𝑛𝑝</m:t>
                          </m:r>
                          <m:d>
                            <m:dPr>
                              <m:ctrlPr>
                                <a:rPr lang="en-US" b="0" i="1" spc="-5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b="0" i="1" spc="-5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  <m:r>
                                <a:rPr lang="en-US" b="0" i="1" spc="-5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  <m:r>
                                <a:rPr lang="en-US" b="0" i="1" spc="-5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𝑝</m:t>
                              </m:r>
                            </m:e>
                          </m:d>
                        </m:e>
                      </m:rad>
                      <m:r>
                        <a:rPr lang="en-US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683" y="4498431"/>
                <a:ext cx="3183820" cy="427746"/>
              </a:xfrm>
              <a:prstGeom prst="rect">
                <a:avLst/>
              </a:prstGeom>
              <a:blipFill>
                <a:blip r:embed="rId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12149" y="2745919"/>
                <a:ext cx="2743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𝑋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~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𝐵𝑖𝑛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200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0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.</m:t>
                    </m:r>
                    <m:r>
                      <a:rPr lang="en-US" b="0" i="1" spc="-59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/>
                      </a:rPr>
                      <m:t>09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149" y="2745919"/>
                <a:ext cx="2743956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05142" y="2414011"/>
            <a:ext cx="10464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Step 1</a:t>
            </a:r>
            <a:r>
              <a:rPr lang="en-US" sz="2000" dirty="0" smtClean="0"/>
              <a:t>: X = # of students out of random sample of 200 STA101 students that had a horse.</a:t>
            </a:r>
          </a:p>
          <a:p>
            <a:r>
              <a:rPr lang="en-US" sz="2000" dirty="0" smtClean="0"/>
              <a:t>Show that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✓</a:t>
            </a:r>
            <a:r>
              <a:rPr lang="en-US" sz="2000" dirty="0" smtClean="0"/>
              <a:t>n=independent trials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✓</a:t>
            </a:r>
            <a:r>
              <a:rPr lang="en-US" sz="2000" dirty="0" smtClean="0"/>
              <a:t>Each trial is independent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✓</a:t>
            </a:r>
            <a:r>
              <a:rPr lang="en-US" sz="2000" dirty="0" smtClean="0"/>
              <a:t>Each trial is success (had a horse) or a failure (didn’t have a horse)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✓</a:t>
            </a:r>
            <a:r>
              <a:rPr lang="en-US" sz="2000" dirty="0" smtClean="0"/>
              <a:t>Probability each trial is a success is 0.09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u="sng" dirty="0" smtClean="0"/>
              <a:t>Step 2</a:t>
            </a:r>
            <a:r>
              <a:rPr lang="en-US" sz="2000" dirty="0" smtClean="0"/>
              <a:t>: Show that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u="sng" dirty="0" smtClean="0"/>
              <a:t>Step 3</a:t>
            </a:r>
            <a:r>
              <a:rPr lang="en-US" sz="2000" dirty="0" smtClean="0"/>
              <a:t>: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21103" y="5887925"/>
                <a:ext cx="10010015" cy="887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𝑃</m:t>
                      </m:r>
                      <m:d>
                        <m:dPr>
                          <m:ctrlPr>
                            <a:rPr lang="en-US" sz="2000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2000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𝑋</m:t>
                          </m:r>
                          <m:r>
                            <a:rPr lang="en-US" sz="2000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≥</m:t>
                          </m:r>
                          <m:r>
                            <a:rPr lang="en-US" sz="2000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50</m:t>
                          </m:r>
                        </m:e>
                      </m:d>
                      <m:r>
                        <a:rPr lang="en-US" sz="2000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00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𝑃</m:t>
                      </m:r>
                      <m:d>
                        <m:dPr>
                          <m:ctrlPr>
                            <a:rPr lang="en-US" sz="2000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2000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𝑍</m:t>
                          </m:r>
                          <m:r>
                            <a:rPr lang="en-US" sz="2000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000" i="1" spc="-59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US" sz="2000" i="1" spc="-59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50</m:t>
                              </m:r>
                              <m:r>
                                <a:rPr lang="en-US" sz="2000" i="1" spc="-59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pc="-59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𝑛𝑝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pc="-59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𝑛𝑝</m:t>
                                  </m:r>
                                  <m:r>
                                    <a:rPr lang="en-US" sz="2000" b="0" i="1" spc="-59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(</m:t>
                                  </m:r>
                                  <m:r>
                                    <a:rPr lang="en-US" sz="2000" b="0" i="1" spc="-59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1</m:t>
                                  </m:r>
                                  <m:r>
                                    <a:rPr lang="en-US" sz="2000" b="0" i="1" spc="-59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−</m:t>
                                  </m:r>
                                  <m:r>
                                    <a:rPr lang="en-US" sz="2000" b="0" i="1" spc="-59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𝑝</m:t>
                                  </m:r>
                                  <m:r>
                                    <a:rPr lang="en-US" sz="2000" b="0" i="1" spc="-59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000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000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𝑃</m:t>
                      </m:r>
                      <m:d>
                        <m:dPr>
                          <m:ctrlPr>
                            <a:rPr lang="en-US" sz="2000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2000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𝑍</m:t>
                          </m:r>
                          <m:r>
                            <a:rPr lang="en-US" sz="2000" i="1" spc="-59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000" i="1" spc="-59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US" sz="2000" i="1" spc="-59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50</m:t>
                              </m:r>
                              <m:r>
                                <a:rPr lang="en-US" sz="2000" i="1" spc="-59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200</m:t>
                                  </m:r>
                                  <m: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∙</m:t>
                                  </m:r>
                                  <m: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0</m:t>
                                  </m:r>
                                  <m: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.</m:t>
                                  </m:r>
                                  <m: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09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200</m:t>
                                  </m:r>
                                  <m: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∙</m:t>
                                  </m:r>
                                  <m: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0</m:t>
                                  </m:r>
                                  <m: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.</m:t>
                                  </m:r>
                                  <m: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09</m:t>
                                  </m:r>
                                  <m:r>
                                    <a:rPr lang="en-US" sz="2000" i="1" spc="-59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sz="2000" i="1" spc="-59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spc="-59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1</m:t>
                                      </m:r>
                                      <m:r>
                                        <a:rPr lang="en-US" sz="2000" i="1" spc="-59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−</m:t>
                                      </m:r>
                                      <m:r>
                                        <a:rPr lang="en-US" sz="2000" i="1" spc="-59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0</m:t>
                                      </m:r>
                                      <m:r>
                                        <a:rPr lang="en-US" sz="2000" i="1" spc="-59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.</m:t>
                                      </m:r>
                                      <m:r>
                                        <a:rPr lang="en-US" sz="2000" i="1" spc="-59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/>
                                        </a:rPr>
                                        <m:t>09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000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000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𝑃</m:t>
                      </m:r>
                      <m:r>
                        <a:rPr lang="en-US" sz="2000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2000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𝑍</m:t>
                      </m:r>
                      <m:r>
                        <a:rPr lang="en-US" sz="200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≥</m:t>
                      </m:r>
                      <m:r>
                        <a:rPr lang="en-US" sz="2000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7</m:t>
                      </m:r>
                      <m:r>
                        <a:rPr lang="en-US" sz="2000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.</m:t>
                      </m:r>
                      <m:r>
                        <a:rPr lang="en-US" sz="2000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9</m:t>
                      </m:r>
                      <m:r>
                        <a:rPr lang="en-US" sz="2000" b="0" i="1" spc="-59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)≈</m:t>
                      </m:r>
                      <m:r>
                        <a:rPr lang="en-US" sz="2000" i="1" spc="-59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103" y="5887925"/>
                <a:ext cx="10010015" cy="887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10645541" y="5613238"/>
            <a:ext cx="309274" cy="6363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24594" y="5243906"/>
            <a:ext cx="183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Use Z-tables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116321"/>
            <a:ext cx="11582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56135" y="3378467"/>
            <a:ext cx="5268809" cy="177104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73891"/>
            <a:ext cx="11582400" cy="31024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945" y="3521941"/>
            <a:ext cx="50799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does “biased toward/against” mean?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Biased towards cat videos = </a:t>
            </a:r>
            <a:r>
              <a:rPr lang="en-US" u="sng" dirty="0" smtClean="0"/>
              <a:t>unusually</a:t>
            </a:r>
            <a:r>
              <a:rPr lang="en-US" dirty="0" smtClean="0"/>
              <a:t> </a:t>
            </a:r>
            <a:r>
              <a:rPr lang="en-US" dirty="0" err="1" smtClean="0"/>
              <a:t>hight</a:t>
            </a:r>
            <a:r>
              <a:rPr lang="en-US" dirty="0" smtClean="0"/>
              <a:t> # of cat videos.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Biased against cat videos = </a:t>
            </a:r>
            <a:r>
              <a:rPr lang="en-US" u="sng" dirty="0" smtClean="0"/>
              <a:t>unusually</a:t>
            </a:r>
            <a:r>
              <a:rPr lang="en-US" dirty="0" smtClean="0"/>
              <a:t> low # of cat videos.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56135" y="5149515"/>
            <a:ext cx="5268809" cy="177104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356135" y="3378467"/>
            <a:ext cx="5268809" cy="177104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73891"/>
            <a:ext cx="11582400" cy="3102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4945" y="3521941"/>
                <a:ext cx="5079999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What does “biased toward/against” mean?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Biased towards cat videos = </a:t>
                </a:r>
                <a:r>
                  <a:rPr lang="en-US" u="sng" dirty="0" smtClean="0"/>
                  <a:t>unusually</a:t>
                </a:r>
                <a:r>
                  <a:rPr lang="en-US" dirty="0" smtClean="0"/>
                  <a:t> high # of cat videos.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Biased against cat videos = </a:t>
                </a:r>
                <a:r>
                  <a:rPr lang="en-US" u="sng" dirty="0" smtClean="0"/>
                  <a:t>unusually</a:t>
                </a:r>
                <a:r>
                  <a:rPr lang="en-US" dirty="0" smtClean="0"/>
                  <a:t> low # of cat videos.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Let X = number of cat videos you watch. </a:t>
                </a:r>
              </a:p>
              <a:p>
                <a:r>
                  <a:rPr lang="en-US" dirty="0" smtClean="0"/>
                  <a:t>       </a:t>
                </a:r>
                <a:r>
                  <a:rPr lang="en-US" u="sng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=?, 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=?)</m:t>
                    </m:r>
                  </m:oMath>
                </a14:m>
                <a:r>
                  <a:rPr lang="en-US" u="sng" dirty="0" smtClean="0"/>
                  <a:t>, </a:t>
                </a:r>
                <a:r>
                  <a:rPr lang="en-US" dirty="0" smtClean="0"/>
                  <a:t>then we can say: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unusually high # of cat videos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unusually low # of cat videos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45" y="3521941"/>
                <a:ext cx="5079999" cy="4801314"/>
              </a:xfrm>
              <a:prstGeom prst="rect">
                <a:avLst/>
              </a:prstGeom>
              <a:blipFill>
                <a:blip r:embed="rId3"/>
                <a:stretch>
                  <a:fillRect l="-959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1754967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Researcher would like to sample SAT scores from high schools in a state. Each high school has a diverse student body. They randomly select 12 high schools in the state and collect SAT scores from all students in the selected high schools. What type of sampling is this?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364" y="3116295"/>
            <a:ext cx="10215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2800" dirty="0" smtClean="0"/>
              <a:t>Simple Random Sample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Stratified Sampling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Cluster Sampling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Multistage Sampling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4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5994399" y="3378467"/>
            <a:ext cx="5268809" cy="1008747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56135" y="5149515"/>
            <a:ext cx="5268809" cy="177104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356135" y="3378467"/>
            <a:ext cx="5268809" cy="177104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73891"/>
            <a:ext cx="11582400" cy="3102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4945" y="3521941"/>
                <a:ext cx="5079999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What does “biased toward/against” mean?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Biased towards cat videos = </a:t>
                </a:r>
                <a:r>
                  <a:rPr lang="en-US" u="sng" dirty="0" smtClean="0"/>
                  <a:t>unusually</a:t>
                </a:r>
                <a:r>
                  <a:rPr lang="en-US" dirty="0" smtClean="0"/>
                  <a:t> high # of cat videos.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Biased against cat videos = </a:t>
                </a:r>
                <a:r>
                  <a:rPr lang="en-US" u="sng" dirty="0" smtClean="0"/>
                  <a:t>unusually</a:t>
                </a:r>
                <a:r>
                  <a:rPr lang="en-US" dirty="0" smtClean="0"/>
                  <a:t> low # of cat videos.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Let X = number of cat videos you watch. </a:t>
                </a:r>
              </a:p>
              <a:p>
                <a:r>
                  <a:rPr lang="en-US" dirty="0" smtClean="0"/>
                  <a:t>       </a:t>
                </a:r>
                <a:r>
                  <a:rPr lang="en-US" u="sng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=?, 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=?)</m:t>
                    </m:r>
                  </m:oMath>
                </a14:m>
                <a:r>
                  <a:rPr lang="en-US" u="sng" dirty="0" smtClean="0"/>
                  <a:t>, </a:t>
                </a:r>
                <a:r>
                  <a:rPr lang="en-US" dirty="0" smtClean="0"/>
                  <a:t>then we can say: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unusually high # of cat videos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unusually low # of cat videos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45" y="3521941"/>
                <a:ext cx="5079999" cy="4801314"/>
              </a:xfrm>
              <a:prstGeom prst="rect">
                <a:avLst/>
              </a:prstGeom>
              <a:blipFill>
                <a:blip r:embed="rId3"/>
                <a:stretch>
                  <a:fillRect l="-959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3592667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buFont typeface="+mj-lt"/>
                  <a:buAutoNum type="arabicPeriod" startAt="3"/>
                </a:pPr>
                <a:r>
                  <a:rPr lang="en-US" dirty="0" smtClean="0"/>
                  <a:t>How can we check </a:t>
                </a:r>
                <a:r>
                  <a:rPr lang="en-US" u="sng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=?,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=?</m:t>
                        </m:r>
                      </m:e>
                    </m:d>
                  </m:oMath>
                </a14:m>
                <a:r>
                  <a:rPr lang="en-US" dirty="0" smtClean="0"/>
                  <a:t> is true?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 startAt="3"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92667"/>
                <a:ext cx="6096000" cy="1200329"/>
              </a:xfrm>
              <a:prstGeom prst="rect">
                <a:avLst/>
              </a:prstGeom>
              <a:blipFill>
                <a:blip r:embed="rId4"/>
                <a:stretch>
                  <a:fillRect l="-800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2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6206689" y="4707292"/>
            <a:ext cx="5449503" cy="194567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994399" y="3378467"/>
            <a:ext cx="5268809" cy="1008747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56135" y="5149515"/>
            <a:ext cx="5268809" cy="177104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356135" y="3378467"/>
            <a:ext cx="5268809" cy="177104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73891"/>
            <a:ext cx="11582400" cy="3102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4945" y="3521941"/>
                <a:ext cx="5079999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What does “biased toward/against” mean?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Biased towards cat videos = </a:t>
                </a:r>
                <a:r>
                  <a:rPr lang="en-US" u="sng" dirty="0" smtClean="0"/>
                  <a:t>unusually</a:t>
                </a:r>
                <a:r>
                  <a:rPr lang="en-US" dirty="0" smtClean="0"/>
                  <a:t> high # of cat videos.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Biased against cat videos = </a:t>
                </a:r>
                <a:r>
                  <a:rPr lang="en-US" u="sng" dirty="0" smtClean="0"/>
                  <a:t>unusually</a:t>
                </a:r>
                <a:r>
                  <a:rPr lang="en-US" dirty="0" smtClean="0"/>
                  <a:t> low # of cat videos.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Let X = number of cat videos you watch. </a:t>
                </a:r>
              </a:p>
              <a:p>
                <a:r>
                  <a:rPr lang="en-US" dirty="0" smtClean="0"/>
                  <a:t>       </a:t>
                </a:r>
                <a:r>
                  <a:rPr lang="en-US" u="sng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=?, 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=?)</m:t>
                    </m:r>
                  </m:oMath>
                </a14:m>
                <a:r>
                  <a:rPr lang="en-US" u="sng" dirty="0" smtClean="0"/>
                  <a:t>, </a:t>
                </a:r>
                <a:r>
                  <a:rPr lang="en-US" dirty="0" smtClean="0"/>
                  <a:t>then we can say: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unusually high # of cat videos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unusually low # of cat videos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45" y="3521941"/>
                <a:ext cx="5079999" cy="4801314"/>
              </a:xfrm>
              <a:prstGeom prst="rect">
                <a:avLst/>
              </a:prstGeom>
              <a:blipFill>
                <a:blip r:embed="rId3"/>
                <a:stretch>
                  <a:fillRect l="-959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3592667"/>
                <a:ext cx="6096000" cy="26437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buFont typeface="+mj-lt"/>
                  <a:buAutoNum type="arabicPeriod" startAt="3"/>
                </a:pPr>
                <a:r>
                  <a:rPr lang="en-US" dirty="0" smtClean="0"/>
                  <a:t>How can we check </a:t>
                </a:r>
                <a:r>
                  <a:rPr lang="en-US" u="sng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=?,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=?</m:t>
                        </m:r>
                      </m:e>
                    </m:d>
                  </m:oMath>
                </a14:m>
                <a:r>
                  <a:rPr lang="en-US" dirty="0" smtClean="0"/>
                  <a:t> is true?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 startAt="3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 startAt="3"/>
                </a:pPr>
                <a:endParaRPr lang="en-US" dirty="0"/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dirty="0" smtClean="0"/>
                  <a:t>IF: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𝐵𝑖𝑛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=?, 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=?)</m:t>
                    </m:r>
                  </m:oMath>
                </a14:m>
                <a:r>
                  <a:rPr lang="en-US" dirty="0" smtClean="0"/>
                  <a:t> AND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np≥10 and n(1-p)≥10 </a:t>
                </a:r>
              </a:p>
              <a:p>
                <a:pPr lvl="1"/>
                <a:r>
                  <a:rPr lang="en-US" dirty="0" smtClean="0"/>
                  <a:t>THEN it is the case that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u="sng" dirty="0" smtClean="0">
                            <a:latin typeface="Cambria Math" panose="02040503050406030204" pitchFamily="18" charset="0"/>
                          </a:rPr>
                          <m:t>𝑛𝑝</m:t>
                        </m:r>
                        <m:r>
                          <a:rPr lang="en-US" b="0" i="1" u="sng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u="sng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u="sng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u="sng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u="sng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u="sng" dirty="0" smtClean="0"/>
                  <a:t>,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92667"/>
                <a:ext cx="6096000" cy="2643737"/>
              </a:xfrm>
              <a:prstGeom prst="rect">
                <a:avLst/>
              </a:prstGeom>
              <a:blipFill>
                <a:blip r:embed="rId4"/>
                <a:stretch>
                  <a:fillRect l="-800" t="-1152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674418" y="6450604"/>
            <a:ext cx="17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board!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3 </a:t>
            </a:r>
            <a:r>
              <a:rPr lang="en-US" sz="6600" dirty="0" smtClean="0"/>
              <a:t>– Properties of Sampling Distributions and the Central Limit Theorem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20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0480" y="318110"/>
            <a:ext cx="8366760" cy="35584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50334" rIns="0" bIns="0" rtlCol="0">
            <a:spAutoFit/>
          </a:bodyPr>
          <a:lstStyle/>
          <a:p>
            <a:pPr marL="118288">
              <a:spcBef>
                <a:spcPts val="396"/>
              </a:spcBef>
            </a:pPr>
            <a:r>
              <a:rPr sz="1982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10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98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0480" y="722545"/>
            <a:ext cx="8366760" cy="164980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9076" rIns="0" bIns="0" rtlCol="0">
            <a:spAutoFit/>
          </a:bodyPr>
          <a:lstStyle/>
          <a:p>
            <a:pPr marL="118288">
              <a:lnSpc>
                <a:spcPts val="2378"/>
              </a:lnSpc>
              <a:spcBef>
                <a:spcPts val="386"/>
              </a:spcBef>
            </a:pPr>
            <a:r>
              <a:rPr sz="1982" spc="-69" dirty="0">
                <a:solidFill>
                  <a:srgbClr val="1A2E3D"/>
                </a:solidFill>
                <a:latin typeface="Arial"/>
                <a:cs typeface="Arial"/>
              </a:rPr>
              <a:t>Four </a:t>
            </a:r>
            <a:r>
              <a:rPr sz="1982" spc="-20" dirty="0">
                <a:solidFill>
                  <a:srgbClr val="1A2E3D"/>
                </a:solidFill>
                <a:latin typeface="Arial"/>
                <a:cs typeface="Arial"/>
              </a:rPr>
              <a:t>plots: </a:t>
            </a:r>
            <a:r>
              <a:rPr sz="1982" spc="-59" dirty="0">
                <a:solidFill>
                  <a:srgbClr val="1A2E3D"/>
                </a:solidFill>
                <a:latin typeface="Arial"/>
                <a:cs typeface="Arial"/>
              </a:rPr>
              <a:t>Determine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982" spc="-99" dirty="0">
                <a:solidFill>
                  <a:srgbClr val="1A2E3D"/>
                </a:solidFill>
                <a:latin typeface="Arial"/>
                <a:cs typeface="Arial"/>
              </a:rPr>
              <a:t>(A, 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B,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or </a:t>
            </a:r>
            <a:r>
              <a:rPr sz="1982" spc="-119" dirty="0">
                <a:solidFill>
                  <a:srgbClr val="1A2E3D"/>
                </a:solidFill>
                <a:latin typeface="Arial"/>
                <a:cs typeface="Arial"/>
              </a:rPr>
              <a:t>C) </a:t>
            </a:r>
            <a:r>
              <a:rPr sz="1982" spc="-69" dirty="0">
                <a:solidFill>
                  <a:srgbClr val="1A2E3D"/>
                </a:solidFill>
                <a:latin typeface="Arial"/>
                <a:cs typeface="Arial"/>
              </a:rPr>
              <a:t>is</a:t>
            </a:r>
            <a:r>
              <a:rPr sz="1982" spc="9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-20" dirty="0">
                <a:solidFill>
                  <a:srgbClr val="1A2E3D"/>
                </a:solidFill>
                <a:latin typeface="Arial"/>
                <a:cs typeface="Arial"/>
              </a:rPr>
              <a:t>which.</a:t>
            </a:r>
            <a:endParaRPr sz="1982">
              <a:latin typeface="Arial"/>
              <a:cs typeface="Arial"/>
            </a:endParaRPr>
          </a:p>
          <a:p>
            <a:pPr marL="447983" indent="-329695">
              <a:lnSpc>
                <a:spcPts val="2368"/>
              </a:lnSpc>
              <a:buAutoNum type="arabicParenBoth"/>
              <a:tabLst>
                <a:tab pos="449241" algn="l"/>
              </a:tabLst>
            </a:pP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982" spc="10" dirty="0">
                <a:solidFill>
                  <a:srgbClr val="1A2E3D"/>
                </a:solidFill>
                <a:latin typeface="Arial"/>
                <a:cs typeface="Arial"/>
              </a:rPr>
              <a:t>top: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distribution </a:t>
            </a:r>
            <a:r>
              <a:rPr sz="1982" spc="-40" dirty="0">
                <a:solidFill>
                  <a:srgbClr val="1A2E3D"/>
                </a:solidFill>
                <a:latin typeface="Arial"/>
                <a:cs typeface="Arial"/>
              </a:rPr>
              <a:t>for </a:t>
            </a:r>
            <a:r>
              <a:rPr sz="1982" spc="-89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population </a:t>
            </a:r>
            <a:r>
              <a:rPr sz="1982" spc="-79" dirty="0">
                <a:solidFill>
                  <a:srgbClr val="1A2E3D"/>
                </a:solidFill>
                <a:latin typeface="Arial"/>
                <a:cs typeface="Arial"/>
              </a:rPr>
              <a:t>(</a:t>
            </a:r>
            <a:r>
              <a:rPr sz="1982" i="1" spc="-79" dirty="0">
                <a:solidFill>
                  <a:srgbClr val="1A2E3D"/>
                </a:solidFill>
                <a:latin typeface="Times New Roman"/>
                <a:cs typeface="Times New Roman"/>
              </a:rPr>
              <a:t>µ </a:t>
            </a:r>
            <a:r>
              <a:rPr sz="1982" spc="258" dirty="0">
                <a:solidFill>
                  <a:srgbClr val="1A2E3D"/>
                </a:solidFill>
                <a:latin typeface="Georgia"/>
                <a:cs typeface="Georgia"/>
              </a:rPr>
              <a:t>= </a:t>
            </a:r>
            <a:r>
              <a:rPr sz="1982" spc="-109" dirty="0">
                <a:solidFill>
                  <a:srgbClr val="1A2E3D"/>
                </a:solidFill>
                <a:latin typeface="Georgia"/>
                <a:cs typeface="Georgia"/>
              </a:rPr>
              <a:t>60</a:t>
            </a:r>
            <a:r>
              <a:rPr sz="1982" i="1" spc="-109" dirty="0">
                <a:solidFill>
                  <a:srgbClr val="1A2E3D"/>
                </a:solidFill>
                <a:latin typeface="Times New Roman"/>
                <a:cs typeface="Times New Roman"/>
              </a:rPr>
              <a:t>, </a:t>
            </a:r>
            <a:r>
              <a:rPr sz="1982" i="1" spc="149" dirty="0">
                <a:solidFill>
                  <a:srgbClr val="1A2E3D"/>
                </a:solidFill>
                <a:latin typeface="Times New Roman"/>
                <a:cs typeface="Times New Roman"/>
              </a:rPr>
              <a:t>σ </a:t>
            </a:r>
            <a:r>
              <a:rPr sz="1982" spc="258" dirty="0">
                <a:solidFill>
                  <a:srgbClr val="1A2E3D"/>
                </a:solidFill>
                <a:latin typeface="Georgia"/>
                <a:cs typeface="Georgia"/>
              </a:rPr>
              <a:t>=</a:t>
            </a:r>
            <a:r>
              <a:rPr sz="1982" spc="307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982" spc="-69" dirty="0">
                <a:solidFill>
                  <a:srgbClr val="1A2E3D"/>
                </a:solidFill>
                <a:latin typeface="Georgia"/>
                <a:cs typeface="Georgia"/>
              </a:rPr>
              <a:t>18</a:t>
            </a:r>
            <a:r>
              <a:rPr sz="1982" spc="-69" dirty="0">
                <a:solidFill>
                  <a:srgbClr val="1A2E3D"/>
                </a:solidFill>
                <a:latin typeface="Arial"/>
                <a:cs typeface="Arial"/>
              </a:rPr>
              <a:t>),</a:t>
            </a:r>
            <a:endParaRPr sz="1982">
              <a:latin typeface="Arial"/>
              <a:cs typeface="Arial"/>
            </a:endParaRPr>
          </a:p>
          <a:p>
            <a:pPr marL="447983" indent="-329695">
              <a:lnSpc>
                <a:spcPts val="2368"/>
              </a:lnSpc>
              <a:buAutoNum type="arabicParenBoth"/>
              <a:tabLst>
                <a:tab pos="449241" algn="l"/>
              </a:tabLst>
            </a:pPr>
            <a:r>
              <a:rPr sz="1982" spc="-89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982" spc="-59" dirty="0">
                <a:solidFill>
                  <a:srgbClr val="1A2E3D"/>
                </a:solidFill>
                <a:latin typeface="Arial"/>
                <a:cs typeface="Arial"/>
              </a:rPr>
              <a:t>single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random </a:t>
            </a:r>
            <a:r>
              <a:rPr sz="1982" spc="-50" dirty="0">
                <a:solidFill>
                  <a:srgbClr val="1A2E3D"/>
                </a:solidFill>
                <a:latin typeface="Arial"/>
                <a:cs typeface="Arial"/>
              </a:rPr>
              <a:t>sample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500 </a:t>
            </a:r>
            <a:r>
              <a:rPr sz="1982" spc="-40" dirty="0">
                <a:solidFill>
                  <a:srgbClr val="1A2E3D"/>
                </a:solidFill>
                <a:latin typeface="Arial"/>
                <a:cs typeface="Arial"/>
              </a:rPr>
              <a:t>observations from this</a:t>
            </a:r>
            <a:r>
              <a:rPr sz="1982" spc="347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population,</a:t>
            </a:r>
            <a:endParaRPr sz="1982">
              <a:latin typeface="Arial"/>
              <a:cs typeface="Arial"/>
            </a:endParaRPr>
          </a:p>
          <a:p>
            <a:pPr marL="447983" indent="-329695">
              <a:lnSpc>
                <a:spcPts val="2368"/>
              </a:lnSpc>
              <a:buAutoNum type="arabicParenBoth"/>
              <a:tabLst>
                <a:tab pos="449241" algn="l"/>
              </a:tabLst>
            </a:pPr>
            <a:r>
              <a:rPr sz="1982" spc="-89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distribution of 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500 </a:t>
            </a:r>
            <a:r>
              <a:rPr sz="1982" spc="-50" dirty="0">
                <a:solidFill>
                  <a:srgbClr val="1A2E3D"/>
                </a:solidFill>
                <a:latin typeface="Arial"/>
                <a:cs typeface="Arial"/>
              </a:rPr>
              <a:t>sample </a:t>
            </a:r>
            <a:r>
              <a:rPr sz="1982" spc="-59" dirty="0">
                <a:solidFill>
                  <a:srgbClr val="1A2E3D"/>
                </a:solidFill>
                <a:latin typeface="Arial"/>
                <a:cs typeface="Arial"/>
              </a:rPr>
              <a:t>means </a:t>
            </a:r>
            <a:r>
              <a:rPr sz="1982" spc="-40" dirty="0">
                <a:solidFill>
                  <a:srgbClr val="1A2E3D"/>
                </a:solidFill>
                <a:latin typeface="Arial"/>
                <a:cs typeface="Arial"/>
              </a:rPr>
              <a:t>from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random </a:t>
            </a:r>
            <a:r>
              <a:rPr sz="1982" spc="-50" dirty="0">
                <a:solidFill>
                  <a:srgbClr val="1A2E3D"/>
                </a:solidFill>
                <a:latin typeface="Arial"/>
                <a:cs typeface="Arial"/>
              </a:rPr>
              <a:t>samples </a:t>
            </a:r>
            <a:r>
              <a:rPr sz="1982" spc="-2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982" spc="-79" dirty="0">
                <a:solidFill>
                  <a:srgbClr val="1A2E3D"/>
                </a:solidFill>
                <a:latin typeface="Arial"/>
                <a:cs typeface="Arial"/>
              </a:rPr>
              <a:t>size </a:t>
            </a:r>
            <a:r>
              <a:rPr sz="1982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18,</a:t>
            </a:r>
            <a:endParaRPr sz="1982">
              <a:latin typeface="Arial"/>
              <a:cs typeface="Arial"/>
            </a:endParaRPr>
          </a:p>
          <a:p>
            <a:pPr marL="447983" indent="-329695">
              <a:spcBef>
                <a:spcPts val="486"/>
              </a:spcBef>
              <a:buAutoNum type="arabicParenBoth"/>
              <a:tabLst>
                <a:tab pos="449241" algn="l"/>
              </a:tabLst>
            </a:pPr>
            <a:r>
              <a:rPr sz="1982" spc="-89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distribution of 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500 </a:t>
            </a:r>
            <a:r>
              <a:rPr sz="1982" spc="-50" dirty="0">
                <a:solidFill>
                  <a:srgbClr val="1A2E3D"/>
                </a:solidFill>
                <a:latin typeface="Arial"/>
                <a:cs typeface="Arial"/>
              </a:rPr>
              <a:t>sample </a:t>
            </a:r>
            <a:r>
              <a:rPr sz="1982" spc="-59" dirty="0">
                <a:solidFill>
                  <a:srgbClr val="1A2E3D"/>
                </a:solidFill>
                <a:latin typeface="Arial"/>
                <a:cs typeface="Arial"/>
              </a:rPr>
              <a:t>means </a:t>
            </a:r>
            <a:r>
              <a:rPr sz="1982" spc="-40" dirty="0">
                <a:solidFill>
                  <a:srgbClr val="1A2E3D"/>
                </a:solidFill>
                <a:latin typeface="Arial"/>
                <a:cs typeface="Arial"/>
              </a:rPr>
              <a:t>from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random </a:t>
            </a:r>
            <a:r>
              <a:rPr sz="1982" spc="-50" dirty="0">
                <a:solidFill>
                  <a:srgbClr val="1A2E3D"/>
                </a:solidFill>
                <a:latin typeface="Arial"/>
                <a:cs typeface="Arial"/>
              </a:rPr>
              <a:t>samples </a:t>
            </a:r>
            <a:r>
              <a:rPr sz="1982" spc="-2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982" spc="-79" dirty="0">
                <a:solidFill>
                  <a:srgbClr val="1A2E3D"/>
                </a:solidFill>
                <a:latin typeface="Arial"/>
                <a:cs typeface="Arial"/>
              </a:rPr>
              <a:t>size </a:t>
            </a:r>
            <a:r>
              <a:rPr sz="1982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81.</a:t>
            </a:r>
            <a:endParaRPr sz="1982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402901" y="2511210"/>
            <a:ext cx="2979770" cy="2084612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40268">
              <a:spcBef>
                <a:spcPts val="268"/>
              </a:spcBef>
            </a:pPr>
            <a:r>
              <a:rPr sz="2081" spc="-99" dirty="0">
                <a:solidFill>
                  <a:srgbClr val="024F84"/>
                </a:solidFill>
                <a:latin typeface="Arial"/>
                <a:cs typeface="Arial"/>
              </a:rPr>
              <a:t>(a)   </a:t>
            </a:r>
            <a:r>
              <a:rPr sz="2081" spc="-109" dirty="0">
                <a:latin typeface="Arial"/>
                <a:cs typeface="Arial"/>
              </a:rPr>
              <a:t>(2)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30" dirty="0">
                <a:latin typeface="Arial"/>
                <a:cs typeface="Arial"/>
              </a:rPr>
              <a:t>B; </a:t>
            </a:r>
            <a:r>
              <a:rPr sz="2081" spc="-109" dirty="0">
                <a:latin typeface="Arial"/>
                <a:cs typeface="Arial"/>
              </a:rPr>
              <a:t>(3)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-10" dirty="0">
                <a:latin typeface="Arial"/>
                <a:cs typeface="Arial"/>
              </a:rPr>
              <a:t>A; </a:t>
            </a:r>
            <a:r>
              <a:rPr sz="2081" spc="-109" dirty="0">
                <a:latin typeface="Arial"/>
                <a:cs typeface="Arial"/>
              </a:rPr>
              <a:t>(4) </a:t>
            </a:r>
            <a:r>
              <a:rPr sz="2081" spc="99" dirty="0">
                <a:latin typeface="Arial"/>
                <a:cs typeface="Arial"/>
              </a:rPr>
              <a:t>-</a:t>
            </a:r>
            <a:r>
              <a:rPr sz="2081" spc="-89" dirty="0">
                <a:latin typeface="Arial"/>
                <a:cs typeface="Arial"/>
              </a:rPr>
              <a:t> </a:t>
            </a:r>
            <a:r>
              <a:rPr sz="2081" spc="10" dirty="0">
                <a:latin typeface="Arial"/>
                <a:cs typeface="Arial"/>
              </a:rPr>
              <a:t>C</a:t>
            </a:r>
            <a:endParaRPr sz="2081" dirty="0">
              <a:latin typeface="Arial"/>
              <a:cs typeface="Arial"/>
            </a:endParaRPr>
          </a:p>
          <a:p>
            <a:pPr marL="25168">
              <a:spcBef>
                <a:spcPts val="1962"/>
              </a:spcBef>
            </a:pPr>
            <a:r>
              <a:rPr sz="2081" spc="-59" dirty="0">
                <a:solidFill>
                  <a:srgbClr val="024F84"/>
                </a:solidFill>
                <a:latin typeface="Arial"/>
                <a:cs typeface="Arial"/>
              </a:rPr>
              <a:t>(b)  </a:t>
            </a:r>
            <a:r>
              <a:rPr sz="2081" spc="-109" dirty="0">
                <a:latin typeface="Arial"/>
                <a:cs typeface="Arial"/>
              </a:rPr>
              <a:t>(2)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-10" dirty="0">
                <a:latin typeface="Arial"/>
                <a:cs typeface="Arial"/>
              </a:rPr>
              <a:t>A; </a:t>
            </a:r>
            <a:r>
              <a:rPr sz="2081" spc="-109" dirty="0">
                <a:latin typeface="Arial"/>
                <a:cs typeface="Arial"/>
              </a:rPr>
              <a:t>(3)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30" dirty="0">
                <a:latin typeface="Arial"/>
                <a:cs typeface="Arial"/>
              </a:rPr>
              <a:t>B; </a:t>
            </a:r>
            <a:r>
              <a:rPr sz="2081" spc="-109" dirty="0">
                <a:latin typeface="Arial"/>
                <a:cs typeface="Arial"/>
              </a:rPr>
              <a:t>(4) </a:t>
            </a:r>
            <a:r>
              <a:rPr sz="2081" spc="99" dirty="0">
                <a:latin typeface="Arial"/>
                <a:cs typeface="Arial"/>
              </a:rPr>
              <a:t>-</a:t>
            </a:r>
            <a:r>
              <a:rPr sz="2081" spc="307" dirty="0">
                <a:latin typeface="Arial"/>
                <a:cs typeface="Arial"/>
              </a:rPr>
              <a:t> </a:t>
            </a:r>
            <a:r>
              <a:rPr sz="2081" spc="10" dirty="0">
                <a:latin typeface="Arial"/>
                <a:cs typeface="Arial"/>
              </a:rPr>
              <a:t>C</a:t>
            </a:r>
            <a:endParaRPr sz="2081" dirty="0">
              <a:latin typeface="Arial"/>
              <a:cs typeface="Arial"/>
            </a:endParaRPr>
          </a:p>
          <a:p>
            <a:pPr marL="40268">
              <a:spcBef>
                <a:spcPts val="1972"/>
              </a:spcBef>
            </a:pPr>
            <a:r>
              <a:rPr sz="2081" spc="-59" dirty="0">
                <a:solidFill>
                  <a:srgbClr val="024F84"/>
                </a:solidFill>
                <a:latin typeface="Arial"/>
                <a:cs typeface="Arial"/>
              </a:rPr>
              <a:t>(c)  </a:t>
            </a:r>
            <a:r>
              <a:rPr sz="2081" spc="-109" dirty="0">
                <a:latin typeface="Arial"/>
                <a:cs typeface="Arial"/>
              </a:rPr>
              <a:t>(2)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10" dirty="0">
                <a:latin typeface="Arial"/>
                <a:cs typeface="Arial"/>
              </a:rPr>
              <a:t>C; </a:t>
            </a:r>
            <a:r>
              <a:rPr sz="2081" spc="-109" dirty="0">
                <a:latin typeface="Arial"/>
                <a:cs typeface="Arial"/>
              </a:rPr>
              <a:t>(3)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-10" dirty="0">
                <a:latin typeface="Arial"/>
                <a:cs typeface="Arial"/>
              </a:rPr>
              <a:t>A; </a:t>
            </a:r>
            <a:r>
              <a:rPr sz="2081" spc="-109" dirty="0">
                <a:latin typeface="Arial"/>
                <a:cs typeface="Arial"/>
              </a:rPr>
              <a:t>(4) </a:t>
            </a:r>
            <a:r>
              <a:rPr sz="2081" spc="99" dirty="0">
                <a:latin typeface="Arial"/>
                <a:cs typeface="Arial"/>
              </a:rPr>
              <a:t>-</a:t>
            </a:r>
            <a:r>
              <a:rPr sz="2081" spc="327" dirty="0">
                <a:latin typeface="Arial"/>
                <a:cs typeface="Arial"/>
              </a:rPr>
              <a:t> </a:t>
            </a:r>
            <a:r>
              <a:rPr sz="2081" spc="-30" dirty="0">
                <a:latin typeface="Arial"/>
                <a:cs typeface="Arial"/>
              </a:rPr>
              <a:t>D</a:t>
            </a:r>
            <a:endParaRPr sz="2081" dirty="0">
              <a:latin typeface="Arial"/>
              <a:cs typeface="Arial"/>
            </a:endParaRPr>
          </a:p>
          <a:p>
            <a:pPr marL="25168">
              <a:spcBef>
                <a:spcPts val="1962"/>
              </a:spcBef>
            </a:pPr>
            <a:r>
              <a:rPr sz="2081" spc="-59" dirty="0">
                <a:solidFill>
                  <a:srgbClr val="024F84"/>
                </a:solidFill>
                <a:latin typeface="Arial"/>
                <a:cs typeface="Arial"/>
              </a:rPr>
              <a:t>(d)  </a:t>
            </a:r>
            <a:r>
              <a:rPr sz="2081" spc="-109" dirty="0">
                <a:latin typeface="Arial"/>
                <a:cs typeface="Arial"/>
              </a:rPr>
              <a:t>(2)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30" dirty="0">
                <a:latin typeface="Arial"/>
                <a:cs typeface="Arial"/>
              </a:rPr>
              <a:t>B; </a:t>
            </a:r>
            <a:r>
              <a:rPr sz="2081" spc="-109" dirty="0">
                <a:latin typeface="Arial"/>
                <a:cs typeface="Arial"/>
              </a:rPr>
              <a:t>(3)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10" dirty="0">
                <a:latin typeface="Arial"/>
                <a:cs typeface="Arial"/>
              </a:rPr>
              <a:t>C; </a:t>
            </a:r>
            <a:r>
              <a:rPr sz="2081" spc="-109" dirty="0">
                <a:latin typeface="Arial"/>
                <a:cs typeface="Arial"/>
              </a:rPr>
              <a:t>(4) </a:t>
            </a:r>
            <a:r>
              <a:rPr sz="2081" spc="99" dirty="0">
                <a:latin typeface="Arial"/>
                <a:cs typeface="Arial"/>
              </a:rPr>
              <a:t>-</a:t>
            </a:r>
            <a:r>
              <a:rPr sz="2081" spc="297" dirty="0">
                <a:latin typeface="Arial"/>
                <a:cs typeface="Arial"/>
              </a:rPr>
              <a:t> </a:t>
            </a:r>
            <a:r>
              <a:rPr sz="2081" spc="-40" dirty="0">
                <a:latin typeface="Arial"/>
                <a:cs typeface="Arial"/>
              </a:rPr>
              <a:t>A</a:t>
            </a:r>
            <a:endParaRPr sz="2081" dirty="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17</a:t>
            </a:r>
            <a:endParaRPr sz="1585">
              <a:latin typeface="Arial"/>
              <a:cs typeface="Arial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7004" y="2660666"/>
            <a:ext cx="3204558" cy="1821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910480" y="5037821"/>
            <a:ext cx="8172974" cy="1682935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1910480" y="722545"/>
            <a:ext cx="8366760" cy="164980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9076" rIns="0" bIns="0" rtlCol="0">
            <a:spAutoFit/>
          </a:bodyPr>
          <a:lstStyle/>
          <a:p>
            <a:pPr marL="118288">
              <a:lnSpc>
                <a:spcPts val="2378"/>
              </a:lnSpc>
              <a:spcBef>
                <a:spcPts val="386"/>
              </a:spcBef>
            </a:pPr>
            <a:r>
              <a:rPr sz="1982" spc="-69" dirty="0">
                <a:solidFill>
                  <a:srgbClr val="1A2E3D"/>
                </a:solidFill>
                <a:latin typeface="Arial"/>
                <a:cs typeface="Arial"/>
              </a:rPr>
              <a:t>Four </a:t>
            </a:r>
            <a:r>
              <a:rPr sz="1982" spc="-20" dirty="0">
                <a:solidFill>
                  <a:srgbClr val="1A2E3D"/>
                </a:solidFill>
                <a:latin typeface="Arial"/>
                <a:cs typeface="Arial"/>
              </a:rPr>
              <a:t>plots: </a:t>
            </a:r>
            <a:r>
              <a:rPr sz="1982" spc="-59" dirty="0">
                <a:solidFill>
                  <a:srgbClr val="1A2E3D"/>
                </a:solidFill>
                <a:latin typeface="Arial"/>
                <a:cs typeface="Arial"/>
              </a:rPr>
              <a:t>Determine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982" spc="-99" dirty="0">
                <a:solidFill>
                  <a:srgbClr val="1A2E3D"/>
                </a:solidFill>
                <a:latin typeface="Arial"/>
                <a:cs typeface="Arial"/>
              </a:rPr>
              <a:t>(A, 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B,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or </a:t>
            </a:r>
            <a:r>
              <a:rPr sz="1982" spc="-119" dirty="0">
                <a:solidFill>
                  <a:srgbClr val="1A2E3D"/>
                </a:solidFill>
                <a:latin typeface="Arial"/>
                <a:cs typeface="Arial"/>
              </a:rPr>
              <a:t>C) </a:t>
            </a:r>
            <a:r>
              <a:rPr sz="1982" spc="-69" dirty="0">
                <a:solidFill>
                  <a:srgbClr val="1A2E3D"/>
                </a:solidFill>
                <a:latin typeface="Arial"/>
                <a:cs typeface="Arial"/>
              </a:rPr>
              <a:t>is</a:t>
            </a:r>
            <a:r>
              <a:rPr sz="1982" spc="9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-20" dirty="0">
                <a:solidFill>
                  <a:srgbClr val="1A2E3D"/>
                </a:solidFill>
                <a:latin typeface="Arial"/>
                <a:cs typeface="Arial"/>
              </a:rPr>
              <a:t>which.</a:t>
            </a:r>
            <a:endParaRPr sz="1982" dirty="0">
              <a:latin typeface="Arial"/>
              <a:cs typeface="Arial"/>
            </a:endParaRPr>
          </a:p>
          <a:p>
            <a:pPr marL="447983" indent="-329695">
              <a:lnSpc>
                <a:spcPts val="2368"/>
              </a:lnSpc>
              <a:buAutoNum type="arabicParenBoth"/>
              <a:tabLst>
                <a:tab pos="449241" algn="l"/>
              </a:tabLst>
            </a:pP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982" spc="10" dirty="0">
                <a:solidFill>
                  <a:srgbClr val="1A2E3D"/>
                </a:solidFill>
                <a:latin typeface="Arial"/>
                <a:cs typeface="Arial"/>
              </a:rPr>
              <a:t>top: </a:t>
            </a:r>
            <a:r>
              <a:rPr sz="1982" spc="-30" dirty="0">
                <a:solidFill>
                  <a:srgbClr val="0070C0"/>
                </a:solidFill>
                <a:latin typeface="Arial"/>
                <a:cs typeface="Arial"/>
              </a:rPr>
              <a:t>distribution </a:t>
            </a:r>
            <a:r>
              <a:rPr sz="1982" spc="-40" dirty="0">
                <a:solidFill>
                  <a:srgbClr val="0070C0"/>
                </a:solidFill>
                <a:latin typeface="Arial"/>
                <a:cs typeface="Arial"/>
              </a:rPr>
              <a:t>for </a:t>
            </a:r>
            <a:r>
              <a:rPr sz="1982" spc="-89" dirty="0">
                <a:solidFill>
                  <a:srgbClr val="0070C0"/>
                </a:solidFill>
                <a:latin typeface="Arial"/>
                <a:cs typeface="Arial"/>
              </a:rPr>
              <a:t>a </a:t>
            </a:r>
            <a:r>
              <a:rPr sz="1982" spc="-30" dirty="0">
                <a:solidFill>
                  <a:srgbClr val="0070C0"/>
                </a:solidFill>
                <a:latin typeface="Arial"/>
                <a:cs typeface="Arial"/>
              </a:rPr>
              <a:t>population </a:t>
            </a:r>
            <a:r>
              <a:rPr sz="1982" spc="-79" dirty="0">
                <a:solidFill>
                  <a:srgbClr val="1A2E3D"/>
                </a:solidFill>
                <a:latin typeface="Arial"/>
                <a:cs typeface="Arial"/>
              </a:rPr>
              <a:t>(</a:t>
            </a:r>
            <a:r>
              <a:rPr sz="1982" i="1" spc="-79" dirty="0">
                <a:solidFill>
                  <a:srgbClr val="1A2E3D"/>
                </a:solidFill>
                <a:latin typeface="Times New Roman"/>
                <a:cs typeface="Times New Roman"/>
              </a:rPr>
              <a:t>µ </a:t>
            </a:r>
            <a:r>
              <a:rPr sz="1982" spc="258" dirty="0">
                <a:solidFill>
                  <a:srgbClr val="1A2E3D"/>
                </a:solidFill>
                <a:latin typeface="Georgia"/>
                <a:cs typeface="Georgia"/>
              </a:rPr>
              <a:t>= </a:t>
            </a:r>
            <a:r>
              <a:rPr sz="1982" spc="-109" dirty="0">
                <a:solidFill>
                  <a:srgbClr val="1A2E3D"/>
                </a:solidFill>
                <a:latin typeface="Georgia"/>
                <a:cs typeface="Georgia"/>
              </a:rPr>
              <a:t>60</a:t>
            </a:r>
            <a:r>
              <a:rPr sz="1982" i="1" spc="-109" dirty="0">
                <a:solidFill>
                  <a:srgbClr val="1A2E3D"/>
                </a:solidFill>
                <a:latin typeface="Times New Roman"/>
                <a:cs typeface="Times New Roman"/>
              </a:rPr>
              <a:t>, </a:t>
            </a:r>
            <a:r>
              <a:rPr sz="1982" i="1" spc="149" dirty="0">
                <a:solidFill>
                  <a:srgbClr val="1A2E3D"/>
                </a:solidFill>
                <a:latin typeface="Times New Roman"/>
                <a:cs typeface="Times New Roman"/>
              </a:rPr>
              <a:t>σ </a:t>
            </a:r>
            <a:r>
              <a:rPr sz="1982" spc="258" dirty="0">
                <a:solidFill>
                  <a:srgbClr val="1A2E3D"/>
                </a:solidFill>
                <a:latin typeface="Georgia"/>
                <a:cs typeface="Georgia"/>
              </a:rPr>
              <a:t>=</a:t>
            </a:r>
            <a:r>
              <a:rPr sz="1982" spc="307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982" spc="-69" dirty="0">
                <a:solidFill>
                  <a:srgbClr val="1A2E3D"/>
                </a:solidFill>
                <a:latin typeface="Georgia"/>
                <a:cs typeface="Georgia"/>
              </a:rPr>
              <a:t>18</a:t>
            </a:r>
            <a:r>
              <a:rPr sz="1982" spc="-69" dirty="0">
                <a:solidFill>
                  <a:srgbClr val="1A2E3D"/>
                </a:solidFill>
                <a:latin typeface="Arial"/>
                <a:cs typeface="Arial"/>
              </a:rPr>
              <a:t>),</a:t>
            </a:r>
            <a:endParaRPr sz="1982" dirty="0">
              <a:latin typeface="Arial"/>
              <a:cs typeface="Arial"/>
            </a:endParaRPr>
          </a:p>
          <a:p>
            <a:pPr marL="447983" indent="-329695">
              <a:lnSpc>
                <a:spcPts val="2368"/>
              </a:lnSpc>
              <a:buAutoNum type="arabicParenBoth"/>
              <a:tabLst>
                <a:tab pos="449241" algn="l"/>
              </a:tabLst>
            </a:pPr>
            <a:r>
              <a:rPr sz="1982" spc="-8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982" spc="-5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single </a:t>
            </a:r>
            <a:r>
              <a:rPr sz="1982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random </a:t>
            </a:r>
            <a:r>
              <a:rPr sz="1982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1982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982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500 </a:t>
            </a:r>
            <a:r>
              <a:rPr sz="1982" spc="-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observations from this</a:t>
            </a:r>
            <a:r>
              <a:rPr sz="1982" spc="347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82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population,</a:t>
            </a:r>
            <a:endParaRPr sz="1982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447983" indent="-329695">
              <a:lnSpc>
                <a:spcPts val="2368"/>
              </a:lnSpc>
              <a:buAutoNum type="arabicParenBoth"/>
              <a:tabLst>
                <a:tab pos="449241" algn="l"/>
              </a:tabLst>
            </a:pPr>
            <a:r>
              <a:rPr sz="1982" spc="-89" dirty="0">
                <a:solidFill>
                  <a:srgbClr val="00B050"/>
                </a:solidFill>
                <a:latin typeface="Arial"/>
                <a:cs typeface="Arial"/>
              </a:rPr>
              <a:t>a </a:t>
            </a:r>
            <a:r>
              <a:rPr sz="1982" spc="-30" dirty="0">
                <a:solidFill>
                  <a:srgbClr val="00B050"/>
                </a:solidFill>
                <a:latin typeface="Arial"/>
                <a:cs typeface="Arial"/>
              </a:rPr>
              <a:t>distribution of </a:t>
            </a:r>
            <a:r>
              <a:rPr sz="1982" spc="-10" dirty="0">
                <a:solidFill>
                  <a:srgbClr val="00B050"/>
                </a:solidFill>
                <a:latin typeface="Arial"/>
                <a:cs typeface="Arial"/>
              </a:rPr>
              <a:t>500 </a:t>
            </a:r>
            <a:r>
              <a:rPr sz="1982" spc="-50" dirty="0">
                <a:solidFill>
                  <a:srgbClr val="00B050"/>
                </a:solidFill>
                <a:latin typeface="Arial"/>
                <a:cs typeface="Arial"/>
              </a:rPr>
              <a:t>sample </a:t>
            </a:r>
            <a:r>
              <a:rPr sz="1982" spc="-59" dirty="0">
                <a:solidFill>
                  <a:srgbClr val="00B050"/>
                </a:solidFill>
                <a:latin typeface="Arial"/>
                <a:cs typeface="Arial"/>
              </a:rPr>
              <a:t>means </a:t>
            </a:r>
            <a:r>
              <a:rPr sz="1982" spc="-40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982" spc="-30" dirty="0">
                <a:solidFill>
                  <a:srgbClr val="00B050"/>
                </a:solidFill>
                <a:latin typeface="Arial"/>
                <a:cs typeface="Arial"/>
              </a:rPr>
              <a:t>random </a:t>
            </a:r>
            <a:r>
              <a:rPr sz="1982" spc="-50" dirty="0">
                <a:solidFill>
                  <a:srgbClr val="00B050"/>
                </a:solidFill>
                <a:latin typeface="Arial"/>
                <a:cs typeface="Arial"/>
              </a:rPr>
              <a:t>samples </a:t>
            </a:r>
            <a:r>
              <a:rPr sz="1982" spc="-2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982" spc="-79" dirty="0">
                <a:solidFill>
                  <a:srgbClr val="C00000"/>
                </a:solidFill>
                <a:latin typeface="Arial"/>
                <a:cs typeface="Arial"/>
              </a:rPr>
              <a:t>size </a:t>
            </a:r>
            <a:r>
              <a:rPr sz="198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82" spc="-10" dirty="0">
                <a:solidFill>
                  <a:srgbClr val="C00000"/>
                </a:solidFill>
                <a:latin typeface="Arial"/>
                <a:cs typeface="Arial"/>
              </a:rPr>
              <a:t>18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,</a:t>
            </a:r>
            <a:endParaRPr sz="1982" dirty="0">
              <a:latin typeface="Arial"/>
              <a:cs typeface="Arial"/>
            </a:endParaRPr>
          </a:p>
          <a:p>
            <a:pPr marL="447983" indent="-329695">
              <a:spcBef>
                <a:spcPts val="486"/>
              </a:spcBef>
              <a:buAutoNum type="arabicParenBoth"/>
              <a:tabLst>
                <a:tab pos="449241" algn="l"/>
              </a:tabLst>
            </a:pPr>
            <a:r>
              <a:rPr sz="1982" spc="-89" dirty="0">
                <a:solidFill>
                  <a:srgbClr val="00B050"/>
                </a:solidFill>
                <a:latin typeface="Arial"/>
                <a:cs typeface="Arial"/>
              </a:rPr>
              <a:t>a </a:t>
            </a:r>
            <a:r>
              <a:rPr sz="1982" spc="-30" dirty="0">
                <a:solidFill>
                  <a:srgbClr val="00B050"/>
                </a:solidFill>
                <a:latin typeface="Arial"/>
                <a:cs typeface="Arial"/>
              </a:rPr>
              <a:t>distribution of </a:t>
            </a:r>
            <a:r>
              <a:rPr sz="1982" spc="-10" dirty="0">
                <a:solidFill>
                  <a:srgbClr val="00B050"/>
                </a:solidFill>
                <a:latin typeface="Arial"/>
                <a:cs typeface="Arial"/>
              </a:rPr>
              <a:t>500 </a:t>
            </a:r>
            <a:r>
              <a:rPr sz="1982" spc="-50" dirty="0">
                <a:solidFill>
                  <a:srgbClr val="00B050"/>
                </a:solidFill>
                <a:latin typeface="Arial"/>
                <a:cs typeface="Arial"/>
              </a:rPr>
              <a:t>sample </a:t>
            </a:r>
            <a:r>
              <a:rPr sz="1982" spc="-59" dirty="0">
                <a:solidFill>
                  <a:srgbClr val="00B050"/>
                </a:solidFill>
                <a:latin typeface="Arial"/>
                <a:cs typeface="Arial"/>
              </a:rPr>
              <a:t>means </a:t>
            </a:r>
            <a:r>
              <a:rPr sz="1982" spc="-40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982" spc="-30" dirty="0">
                <a:solidFill>
                  <a:srgbClr val="00B050"/>
                </a:solidFill>
                <a:latin typeface="Arial"/>
                <a:cs typeface="Arial"/>
              </a:rPr>
              <a:t>random </a:t>
            </a:r>
            <a:r>
              <a:rPr sz="1982" spc="-50" dirty="0">
                <a:solidFill>
                  <a:srgbClr val="00B050"/>
                </a:solidFill>
                <a:latin typeface="Arial"/>
                <a:cs typeface="Arial"/>
              </a:rPr>
              <a:t>samples </a:t>
            </a:r>
            <a:r>
              <a:rPr sz="1982" spc="-2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982" spc="-79" dirty="0">
                <a:solidFill>
                  <a:srgbClr val="C00000"/>
                </a:solidFill>
                <a:latin typeface="Arial"/>
                <a:cs typeface="Arial"/>
              </a:rPr>
              <a:t>size </a:t>
            </a:r>
            <a:r>
              <a:rPr sz="198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82" spc="-10" dirty="0">
                <a:solidFill>
                  <a:srgbClr val="C00000"/>
                </a:solidFill>
                <a:latin typeface="Arial"/>
                <a:cs typeface="Arial"/>
              </a:rPr>
              <a:t>81</a:t>
            </a:r>
            <a:r>
              <a:rPr sz="1982" spc="-10" dirty="0">
                <a:solidFill>
                  <a:srgbClr val="00B050"/>
                </a:solidFill>
                <a:latin typeface="Arial"/>
                <a:cs typeface="Arial"/>
              </a:rPr>
              <a:t>.</a:t>
            </a:r>
            <a:endParaRPr sz="1982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8455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0480" y="318110"/>
            <a:ext cx="8366760" cy="35584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50334" rIns="0" bIns="0" rtlCol="0">
            <a:spAutoFit/>
          </a:bodyPr>
          <a:lstStyle/>
          <a:p>
            <a:pPr marL="118288">
              <a:spcBef>
                <a:spcPts val="396"/>
              </a:spcBef>
            </a:pPr>
            <a:r>
              <a:rPr sz="1982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10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98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0480" y="722545"/>
            <a:ext cx="8366760" cy="1649802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49076" rIns="0" bIns="0" rtlCol="0">
            <a:spAutoFit/>
          </a:bodyPr>
          <a:lstStyle/>
          <a:p>
            <a:pPr marL="118288">
              <a:lnSpc>
                <a:spcPts val="2378"/>
              </a:lnSpc>
              <a:spcBef>
                <a:spcPts val="386"/>
              </a:spcBef>
            </a:pPr>
            <a:r>
              <a:rPr sz="1982" spc="-69" dirty="0">
                <a:solidFill>
                  <a:srgbClr val="1A2E3D"/>
                </a:solidFill>
                <a:latin typeface="Arial"/>
                <a:cs typeface="Arial"/>
              </a:rPr>
              <a:t>Four </a:t>
            </a:r>
            <a:r>
              <a:rPr sz="1982" spc="-20" dirty="0">
                <a:solidFill>
                  <a:srgbClr val="1A2E3D"/>
                </a:solidFill>
                <a:latin typeface="Arial"/>
                <a:cs typeface="Arial"/>
              </a:rPr>
              <a:t>plots: </a:t>
            </a:r>
            <a:r>
              <a:rPr sz="1982" spc="-59" dirty="0">
                <a:solidFill>
                  <a:srgbClr val="1A2E3D"/>
                </a:solidFill>
                <a:latin typeface="Arial"/>
                <a:cs typeface="Arial"/>
              </a:rPr>
              <a:t>Determine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plot </a:t>
            </a:r>
            <a:r>
              <a:rPr sz="1982" spc="-99" dirty="0">
                <a:solidFill>
                  <a:srgbClr val="1A2E3D"/>
                </a:solidFill>
                <a:latin typeface="Arial"/>
                <a:cs typeface="Arial"/>
              </a:rPr>
              <a:t>(A, 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B, 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or </a:t>
            </a:r>
            <a:r>
              <a:rPr sz="1982" spc="-119" dirty="0">
                <a:solidFill>
                  <a:srgbClr val="1A2E3D"/>
                </a:solidFill>
                <a:latin typeface="Arial"/>
                <a:cs typeface="Arial"/>
              </a:rPr>
              <a:t>C) </a:t>
            </a:r>
            <a:r>
              <a:rPr sz="1982" spc="-69" dirty="0">
                <a:solidFill>
                  <a:srgbClr val="1A2E3D"/>
                </a:solidFill>
                <a:latin typeface="Arial"/>
                <a:cs typeface="Arial"/>
              </a:rPr>
              <a:t>is</a:t>
            </a:r>
            <a:r>
              <a:rPr sz="1982" spc="9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-20" dirty="0">
                <a:solidFill>
                  <a:srgbClr val="1A2E3D"/>
                </a:solidFill>
                <a:latin typeface="Arial"/>
                <a:cs typeface="Arial"/>
              </a:rPr>
              <a:t>which.</a:t>
            </a:r>
            <a:endParaRPr sz="1982" dirty="0">
              <a:latin typeface="Arial"/>
              <a:cs typeface="Arial"/>
            </a:endParaRPr>
          </a:p>
          <a:p>
            <a:pPr marL="447983" indent="-329695">
              <a:lnSpc>
                <a:spcPts val="2368"/>
              </a:lnSpc>
              <a:buAutoNum type="arabicParenBoth"/>
              <a:tabLst>
                <a:tab pos="449241" algn="l"/>
              </a:tabLst>
            </a:pP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982" spc="10" dirty="0">
                <a:solidFill>
                  <a:srgbClr val="1A2E3D"/>
                </a:solidFill>
                <a:latin typeface="Arial"/>
                <a:cs typeface="Arial"/>
              </a:rPr>
              <a:t>top: </a:t>
            </a:r>
            <a:r>
              <a:rPr sz="1982" spc="-30" dirty="0">
                <a:solidFill>
                  <a:srgbClr val="0070C0"/>
                </a:solidFill>
                <a:latin typeface="Arial"/>
                <a:cs typeface="Arial"/>
              </a:rPr>
              <a:t>distribution </a:t>
            </a:r>
            <a:r>
              <a:rPr sz="1982" spc="-40" dirty="0">
                <a:solidFill>
                  <a:srgbClr val="0070C0"/>
                </a:solidFill>
                <a:latin typeface="Arial"/>
                <a:cs typeface="Arial"/>
              </a:rPr>
              <a:t>for </a:t>
            </a:r>
            <a:r>
              <a:rPr sz="1982" spc="-89" dirty="0">
                <a:solidFill>
                  <a:srgbClr val="0070C0"/>
                </a:solidFill>
                <a:latin typeface="Arial"/>
                <a:cs typeface="Arial"/>
              </a:rPr>
              <a:t>a </a:t>
            </a:r>
            <a:r>
              <a:rPr sz="1982" spc="-30" dirty="0">
                <a:solidFill>
                  <a:srgbClr val="0070C0"/>
                </a:solidFill>
                <a:latin typeface="Arial"/>
                <a:cs typeface="Arial"/>
              </a:rPr>
              <a:t>population </a:t>
            </a:r>
            <a:r>
              <a:rPr sz="1982" spc="-79" dirty="0">
                <a:solidFill>
                  <a:srgbClr val="1A2E3D"/>
                </a:solidFill>
                <a:latin typeface="Arial"/>
                <a:cs typeface="Arial"/>
              </a:rPr>
              <a:t>(</a:t>
            </a:r>
            <a:r>
              <a:rPr sz="1982" i="1" spc="-79" dirty="0">
                <a:solidFill>
                  <a:srgbClr val="1A2E3D"/>
                </a:solidFill>
                <a:latin typeface="Times New Roman"/>
                <a:cs typeface="Times New Roman"/>
              </a:rPr>
              <a:t>µ </a:t>
            </a:r>
            <a:r>
              <a:rPr sz="1982" spc="258" dirty="0">
                <a:solidFill>
                  <a:srgbClr val="1A2E3D"/>
                </a:solidFill>
                <a:latin typeface="Georgia"/>
                <a:cs typeface="Georgia"/>
              </a:rPr>
              <a:t>= </a:t>
            </a:r>
            <a:r>
              <a:rPr sz="1982" spc="-109" dirty="0">
                <a:solidFill>
                  <a:srgbClr val="1A2E3D"/>
                </a:solidFill>
                <a:latin typeface="Georgia"/>
                <a:cs typeface="Georgia"/>
              </a:rPr>
              <a:t>60</a:t>
            </a:r>
            <a:r>
              <a:rPr sz="1982" i="1" spc="-109" dirty="0">
                <a:solidFill>
                  <a:srgbClr val="1A2E3D"/>
                </a:solidFill>
                <a:latin typeface="Times New Roman"/>
                <a:cs typeface="Times New Roman"/>
              </a:rPr>
              <a:t>, </a:t>
            </a:r>
            <a:r>
              <a:rPr sz="1982" i="1" spc="149" dirty="0">
                <a:solidFill>
                  <a:srgbClr val="1A2E3D"/>
                </a:solidFill>
                <a:latin typeface="Times New Roman"/>
                <a:cs typeface="Times New Roman"/>
              </a:rPr>
              <a:t>σ </a:t>
            </a:r>
            <a:r>
              <a:rPr sz="1982" spc="258" dirty="0">
                <a:solidFill>
                  <a:srgbClr val="1A2E3D"/>
                </a:solidFill>
                <a:latin typeface="Georgia"/>
                <a:cs typeface="Georgia"/>
              </a:rPr>
              <a:t>=</a:t>
            </a:r>
            <a:r>
              <a:rPr sz="1982" spc="307" dirty="0">
                <a:solidFill>
                  <a:srgbClr val="1A2E3D"/>
                </a:solidFill>
                <a:latin typeface="Georgia"/>
                <a:cs typeface="Georgia"/>
              </a:rPr>
              <a:t> </a:t>
            </a:r>
            <a:r>
              <a:rPr sz="1982" spc="-69" dirty="0">
                <a:solidFill>
                  <a:srgbClr val="1A2E3D"/>
                </a:solidFill>
                <a:latin typeface="Georgia"/>
                <a:cs typeface="Georgia"/>
              </a:rPr>
              <a:t>18</a:t>
            </a:r>
            <a:r>
              <a:rPr sz="1982" spc="-69" dirty="0">
                <a:solidFill>
                  <a:srgbClr val="1A2E3D"/>
                </a:solidFill>
                <a:latin typeface="Arial"/>
                <a:cs typeface="Arial"/>
              </a:rPr>
              <a:t>),</a:t>
            </a:r>
            <a:endParaRPr sz="1982" dirty="0">
              <a:latin typeface="Arial"/>
              <a:cs typeface="Arial"/>
            </a:endParaRPr>
          </a:p>
          <a:p>
            <a:pPr marL="447983" indent="-329695">
              <a:lnSpc>
                <a:spcPts val="2368"/>
              </a:lnSpc>
              <a:buAutoNum type="arabicParenBoth"/>
              <a:tabLst>
                <a:tab pos="449241" algn="l"/>
              </a:tabLst>
            </a:pPr>
            <a:r>
              <a:rPr sz="1982" spc="-8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982" spc="-5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single </a:t>
            </a:r>
            <a:r>
              <a:rPr sz="1982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random </a:t>
            </a:r>
            <a:r>
              <a:rPr sz="1982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sample </a:t>
            </a:r>
            <a:r>
              <a:rPr sz="1982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982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500 </a:t>
            </a:r>
            <a:r>
              <a:rPr sz="1982" spc="-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observations from this</a:t>
            </a:r>
            <a:r>
              <a:rPr sz="1982" spc="347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82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population</a:t>
            </a:r>
            <a:r>
              <a:rPr sz="1982" spc="-30" dirty="0">
                <a:solidFill>
                  <a:srgbClr val="1A2E3D"/>
                </a:solidFill>
                <a:latin typeface="Arial"/>
                <a:cs typeface="Arial"/>
              </a:rPr>
              <a:t>,</a:t>
            </a:r>
            <a:endParaRPr sz="1982" dirty="0">
              <a:latin typeface="Arial"/>
              <a:cs typeface="Arial"/>
            </a:endParaRPr>
          </a:p>
          <a:p>
            <a:pPr marL="447983" indent="-329695">
              <a:lnSpc>
                <a:spcPts val="2368"/>
              </a:lnSpc>
              <a:buAutoNum type="arabicParenBoth"/>
              <a:tabLst>
                <a:tab pos="449241" algn="l"/>
              </a:tabLst>
            </a:pPr>
            <a:r>
              <a:rPr sz="1982" spc="-89" dirty="0">
                <a:solidFill>
                  <a:srgbClr val="00B050"/>
                </a:solidFill>
                <a:latin typeface="Arial"/>
                <a:cs typeface="Arial"/>
              </a:rPr>
              <a:t>a </a:t>
            </a:r>
            <a:r>
              <a:rPr sz="1982" spc="-30" dirty="0">
                <a:solidFill>
                  <a:srgbClr val="00B050"/>
                </a:solidFill>
                <a:latin typeface="Arial"/>
                <a:cs typeface="Arial"/>
              </a:rPr>
              <a:t>distribution of </a:t>
            </a:r>
            <a:r>
              <a:rPr sz="1982" spc="-10" dirty="0">
                <a:solidFill>
                  <a:srgbClr val="00B050"/>
                </a:solidFill>
                <a:latin typeface="Arial"/>
                <a:cs typeface="Arial"/>
              </a:rPr>
              <a:t>500 </a:t>
            </a:r>
            <a:r>
              <a:rPr sz="1982" spc="-50" dirty="0">
                <a:solidFill>
                  <a:srgbClr val="00B050"/>
                </a:solidFill>
                <a:latin typeface="Arial"/>
                <a:cs typeface="Arial"/>
              </a:rPr>
              <a:t>sample </a:t>
            </a:r>
            <a:r>
              <a:rPr sz="1982" spc="-59" dirty="0">
                <a:solidFill>
                  <a:srgbClr val="00B050"/>
                </a:solidFill>
                <a:latin typeface="Arial"/>
                <a:cs typeface="Arial"/>
              </a:rPr>
              <a:t>means </a:t>
            </a:r>
            <a:r>
              <a:rPr sz="1982" spc="-40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982" spc="-30" dirty="0">
                <a:solidFill>
                  <a:srgbClr val="00B050"/>
                </a:solidFill>
                <a:latin typeface="Arial"/>
                <a:cs typeface="Arial"/>
              </a:rPr>
              <a:t>random </a:t>
            </a:r>
            <a:r>
              <a:rPr sz="1982" spc="-50" dirty="0">
                <a:solidFill>
                  <a:srgbClr val="00B050"/>
                </a:solidFill>
                <a:latin typeface="Arial"/>
                <a:cs typeface="Arial"/>
              </a:rPr>
              <a:t>samples </a:t>
            </a:r>
            <a:r>
              <a:rPr sz="1982" spc="-2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982" spc="-79" dirty="0">
                <a:solidFill>
                  <a:srgbClr val="C00000"/>
                </a:solidFill>
                <a:latin typeface="Arial"/>
                <a:cs typeface="Arial"/>
              </a:rPr>
              <a:t>size </a:t>
            </a:r>
            <a:r>
              <a:rPr sz="198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82" spc="-10" dirty="0">
                <a:solidFill>
                  <a:srgbClr val="C00000"/>
                </a:solidFill>
                <a:latin typeface="Arial"/>
                <a:cs typeface="Arial"/>
              </a:rPr>
              <a:t>18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,</a:t>
            </a:r>
            <a:endParaRPr sz="1982" dirty="0">
              <a:latin typeface="Arial"/>
              <a:cs typeface="Arial"/>
            </a:endParaRPr>
          </a:p>
          <a:p>
            <a:pPr marL="447983" indent="-329695">
              <a:spcBef>
                <a:spcPts val="486"/>
              </a:spcBef>
              <a:buAutoNum type="arabicParenBoth"/>
              <a:tabLst>
                <a:tab pos="449241" algn="l"/>
              </a:tabLst>
            </a:pPr>
            <a:r>
              <a:rPr sz="1982" spc="-89" dirty="0">
                <a:solidFill>
                  <a:srgbClr val="00B050"/>
                </a:solidFill>
                <a:latin typeface="Arial"/>
                <a:cs typeface="Arial"/>
              </a:rPr>
              <a:t>a </a:t>
            </a:r>
            <a:r>
              <a:rPr sz="1982" spc="-30" dirty="0">
                <a:solidFill>
                  <a:srgbClr val="00B050"/>
                </a:solidFill>
                <a:latin typeface="Arial"/>
                <a:cs typeface="Arial"/>
              </a:rPr>
              <a:t>distribution of </a:t>
            </a:r>
            <a:r>
              <a:rPr sz="1982" spc="-10" dirty="0">
                <a:solidFill>
                  <a:srgbClr val="00B050"/>
                </a:solidFill>
                <a:latin typeface="Arial"/>
                <a:cs typeface="Arial"/>
              </a:rPr>
              <a:t>500 </a:t>
            </a:r>
            <a:r>
              <a:rPr sz="1982" spc="-50" dirty="0">
                <a:solidFill>
                  <a:srgbClr val="00B050"/>
                </a:solidFill>
                <a:latin typeface="Arial"/>
                <a:cs typeface="Arial"/>
              </a:rPr>
              <a:t>sample </a:t>
            </a:r>
            <a:r>
              <a:rPr sz="1982" spc="-59" dirty="0">
                <a:solidFill>
                  <a:srgbClr val="00B050"/>
                </a:solidFill>
                <a:latin typeface="Arial"/>
                <a:cs typeface="Arial"/>
              </a:rPr>
              <a:t>means </a:t>
            </a:r>
            <a:r>
              <a:rPr sz="1982" spc="-40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982" spc="-30" dirty="0">
                <a:solidFill>
                  <a:srgbClr val="00B050"/>
                </a:solidFill>
                <a:latin typeface="Arial"/>
                <a:cs typeface="Arial"/>
              </a:rPr>
              <a:t>random </a:t>
            </a:r>
            <a:r>
              <a:rPr sz="1982" spc="-50" dirty="0">
                <a:solidFill>
                  <a:srgbClr val="00B050"/>
                </a:solidFill>
                <a:latin typeface="Arial"/>
                <a:cs typeface="Arial"/>
              </a:rPr>
              <a:t>samples </a:t>
            </a:r>
            <a:r>
              <a:rPr sz="1982" spc="-20" dirty="0">
                <a:solidFill>
                  <a:srgbClr val="00B050"/>
                </a:solidFill>
                <a:latin typeface="Arial"/>
                <a:cs typeface="Arial"/>
              </a:rPr>
              <a:t>with </a:t>
            </a:r>
            <a:r>
              <a:rPr sz="1982" spc="-79" dirty="0">
                <a:solidFill>
                  <a:srgbClr val="C00000"/>
                </a:solidFill>
                <a:latin typeface="Arial"/>
                <a:cs typeface="Arial"/>
              </a:rPr>
              <a:t>size </a:t>
            </a:r>
            <a:r>
              <a:rPr sz="198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82" spc="-10" dirty="0">
                <a:solidFill>
                  <a:srgbClr val="C00000"/>
                </a:solidFill>
                <a:latin typeface="Arial"/>
                <a:cs typeface="Arial"/>
              </a:rPr>
              <a:t>81</a:t>
            </a:r>
            <a:r>
              <a:rPr sz="1982" spc="-10" dirty="0">
                <a:solidFill>
                  <a:srgbClr val="00B050"/>
                </a:solidFill>
                <a:latin typeface="Arial"/>
                <a:cs typeface="Arial"/>
              </a:rPr>
              <a:t>.</a:t>
            </a:r>
            <a:endParaRPr sz="1982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02901" y="2511211"/>
            <a:ext cx="3395025" cy="2084612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40268">
              <a:spcBef>
                <a:spcPts val="268"/>
              </a:spcBef>
            </a:pPr>
            <a:r>
              <a:rPr sz="2081" spc="-99" dirty="0">
                <a:solidFill>
                  <a:srgbClr val="024F84"/>
                </a:solidFill>
                <a:latin typeface="Arial"/>
                <a:cs typeface="Arial"/>
              </a:rPr>
              <a:t>(a)   </a:t>
            </a:r>
            <a:r>
              <a:rPr sz="2081" spc="-109" dirty="0">
                <a:latin typeface="Arial"/>
                <a:cs typeface="Arial"/>
              </a:rPr>
              <a:t>(2)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30" dirty="0">
                <a:latin typeface="Arial"/>
                <a:cs typeface="Arial"/>
              </a:rPr>
              <a:t>B; </a:t>
            </a:r>
            <a:r>
              <a:rPr sz="2081" spc="-109" dirty="0">
                <a:latin typeface="Arial"/>
                <a:cs typeface="Arial"/>
              </a:rPr>
              <a:t>(3)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-10" dirty="0">
                <a:latin typeface="Arial"/>
                <a:cs typeface="Arial"/>
              </a:rPr>
              <a:t>A; </a:t>
            </a:r>
            <a:r>
              <a:rPr sz="2081" spc="-109" dirty="0">
                <a:latin typeface="Arial"/>
                <a:cs typeface="Arial"/>
              </a:rPr>
              <a:t>(4) </a:t>
            </a:r>
            <a:r>
              <a:rPr sz="2081" spc="99" dirty="0">
                <a:latin typeface="Arial"/>
                <a:cs typeface="Arial"/>
              </a:rPr>
              <a:t>-</a:t>
            </a:r>
            <a:r>
              <a:rPr sz="2081" spc="-89" dirty="0">
                <a:latin typeface="Arial"/>
                <a:cs typeface="Arial"/>
              </a:rPr>
              <a:t> </a:t>
            </a:r>
            <a:r>
              <a:rPr sz="2081" spc="10" dirty="0">
                <a:latin typeface="Arial"/>
                <a:cs typeface="Arial"/>
              </a:rPr>
              <a:t>C</a:t>
            </a:r>
            <a:endParaRPr sz="2081" dirty="0">
              <a:latin typeface="Arial"/>
              <a:cs typeface="Arial"/>
            </a:endParaRPr>
          </a:p>
          <a:p>
            <a:pPr marL="25168">
              <a:spcBef>
                <a:spcPts val="1962"/>
              </a:spcBef>
            </a:pPr>
            <a:r>
              <a:rPr sz="2081" spc="-59" dirty="0">
                <a:solidFill>
                  <a:srgbClr val="024F84"/>
                </a:solidFill>
                <a:latin typeface="Arial"/>
                <a:cs typeface="Arial"/>
              </a:rPr>
              <a:t>(b)  </a:t>
            </a:r>
            <a:r>
              <a:rPr sz="2081" spc="-109" dirty="0">
                <a:latin typeface="Arial"/>
                <a:cs typeface="Arial"/>
              </a:rPr>
              <a:t>(2)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-10" dirty="0">
                <a:latin typeface="Arial"/>
                <a:cs typeface="Arial"/>
              </a:rPr>
              <a:t>A; </a:t>
            </a:r>
            <a:r>
              <a:rPr sz="2081" spc="-109" dirty="0">
                <a:latin typeface="Arial"/>
                <a:cs typeface="Arial"/>
              </a:rPr>
              <a:t>(3)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30" dirty="0">
                <a:latin typeface="Arial"/>
                <a:cs typeface="Arial"/>
              </a:rPr>
              <a:t>B; </a:t>
            </a:r>
            <a:r>
              <a:rPr sz="2081" spc="-109" dirty="0">
                <a:latin typeface="Arial"/>
                <a:cs typeface="Arial"/>
              </a:rPr>
              <a:t>(4) </a:t>
            </a:r>
            <a:r>
              <a:rPr sz="2081" spc="99" dirty="0">
                <a:latin typeface="Arial"/>
                <a:cs typeface="Arial"/>
              </a:rPr>
              <a:t>-</a:t>
            </a:r>
            <a:r>
              <a:rPr sz="2081" spc="307" dirty="0">
                <a:latin typeface="Arial"/>
                <a:cs typeface="Arial"/>
              </a:rPr>
              <a:t> </a:t>
            </a:r>
            <a:r>
              <a:rPr sz="2081" spc="10" dirty="0">
                <a:latin typeface="Arial"/>
                <a:cs typeface="Arial"/>
              </a:rPr>
              <a:t>C</a:t>
            </a:r>
            <a:endParaRPr sz="2081" dirty="0">
              <a:latin typeface="Arial"/>
              <a:cs typeface="Arial"/>
            </a:endParaRPr>
          </a:p>
          <a:p>
            <a:pPr marL="40268">
              <a:spcBef>
                <a:spcPts val="1972"/>
              </a:spcBef>
            </a:pPr>
            <a:r>
              <a:rPr sz="2081" spc="-59" dirty="0">
                <a:solidFill>
                  <a:srgbClr val="024F84"/>
                </a:solidFill>
                <a:latin typeface="Arial"/>
                <a:cs typeface="Arial"/>
              </a:rPr>
              <a:t>(c)  </a:t>
            </a:r>
            <a:r>
              <a:rPr sz="2081" spc="-109" dirty="0">
                <a:latin typeface="Arial"/>
                <a:cs typeface="Arial"/>
              </a:rPr>
              <a:t>(2)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10" dirty="0">
                <a:latin typeface="Arial"/>
                <a:cs typeface="Arial"/>
              </a:rPr>
              <a:t>C; </a:t>
            </a:r>
            <a:r>
              <a:rPr sz="2081" spc="-109" dirty="0">
                <a:latin typeface="Arial"/>
                <a:cs typeface="Arial"/>
              </a:rPr>
              <a:t>(3) </a:t>
            </a:r>
            <a:r>
              <a:rPr sz="2081" spc="99" dirty="0">
                <a:latin typeface="Arial"/>
                <a:cs typeface="Arial"/>
              </a:rPr>
              <a:t>- </a:t>
            </a:r>
            <a:r>
              <a:rPr sz="2081" spc="-10" dirty="0">
                <a:latin typeface="Arial"/>
                <a:cs typeface="Arial"/>
              </a:rPr>
              <a:t>A; </a:t>
            </a:r>
            <a:r>
              <a:rPr sz="2081" spc="-109" dirty="0">
                <a:latin typeface="Arial"/>
                <a:cs typeface="Arial"/>
              </a:rPr>
              <a:t>(4) </a:t>
            </a:r>
            <a:r>
              <a:rPr sz="2081" spc="99" dirty="0">
                <a:latin typeface="Arial"/>
                <a:cs typeface="Arial"/>
              </a:rPr>
              <a:t>-</a:t>
            </a:r>
            <a:r>
              <a:rPr sz="2081" spc="327" dirty="0">
                <a:latin typeface="Arial"/>
                <a:cs typeface="Arial"/>
              </a:rPr>
              <a:t> </a:t>
            </a:r>
            <a:r>
              <a:rPr sz="2081" spc="-30" dirty="0">
                <a:latin typeface="Arial"/>
                <a:cs typeface="Arial"/>
              </a:rPr>
              <a:t>D</a:t>
            </a:r>
            <a:endParaRPr sz="2081" dirty="0">
              <a:latin typeface="Arial"/>
              <a:cs typeface="Arial"/>
            </a:endParaRPr>
          </a:p>
          <a:p>
            <a:pPr marL="25168">
              <a:spcBef>
                <a:spcPts val="1962"/>
              </a:spcBef>
            </a:pPr>
            <a:r>
              <a:rPr sz="2081" spc="-59" dirty="0">
                <a:solidFill>
                  <a:srgbClr val="024F84"/>
                </a:solidFill>
                <a:latin typeface="Arial"/>
                <a:cs typeface="Arial"/>
              </a:rPr>
              <a:t>(d) </a:t>
            </a:r>
            <a:r>
              <a:rPr sz="2081" i="1" spc="-7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(2) </a:t>
            </a:r>
            <a:r>
              <a:rPr sz="2081" i="1" spc="13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- </a:t>
            </a:r>
            <a:r>
              <a:rPr sz="2081" i="1" spc="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B; </a:t>
            </a:r>
            <a:r>
              <a:rPr sz="2081" i="1" spc="-79" dirty="0">
                <a:solidFill>
                  <a:srgbClr val="00B050"/>
                </a:solidFill>
                <a:latin typeface="Arial"/>
                <a:cs typeface="Arial"/>
              </a:rPr>
              <a:t>(3) </a:t>
            </a:r>
            <a:r>
              <a:rPr sz="2081" i="1" spc="139" dirty="0">
                <a:solidFill>
                  <a:srgbClr val="00B050"/>
                </a:solidFill>
                <a:latin typeface="Arial"/>
                <a:cs typeface="Arial"/>
              </a:rPr>
              <a:t>- </a:t>
            </a:r>
            <a:r>
              <a:rPr sz="2081" i="1" spc="30" dirty="0">
                <a:solidFill>
                  <a:srgbClr val="00B050"/>
                </a:solidFill>
                <a:latin typeface="Arial"/>
                <a:cs typeface="Arial"/>
              </a:rPr>
              <a:t>C; </a:t>
            </a:r>
            <a:r>
              <a:rPr sz="2081" i="1" spc="-79" dirty="0">
                <a:solidFill>
                  <a:srgbClr val="00B050"/>
                </a:solidFill>
                <a:latin typeface="Arial"/>
                <a:cs typeface="Arial"/>
              </a:rPr>
              <a:t>(4) </a:t>
            </a:r>
            <a:r>
              <a:rPr sz="2081" i="1" spc="139" dirty="0">
                <a:solidFill>
                  <a:srgbClr val="00B050"/>
                </a:solidFill>
                <a:latin typeface="Arial"/>
                <a:cs typeface="Arial"/>
              </a:rPr>
              <a:t>-</a:t>
            </a:r>
            <a:r>
              <a:rPr sz="2081" i="1" spc="89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81" i="1" spc="40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endParaRPr sz="208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17</a:t>
            </a:r>
            <a:endParaRPr sz="1585">
              <a:latin typeface="Arial"/>
              <a:cs typeface="Arial"/>
            </a:endParaRP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7004" y="2660666"/>
            <a:ext cx="3204558" cy="182145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910480" y="5037821"/>
            <a:ext cx="8172974" cy="16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496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18</a:t>
            </a:r>
            <a:endParaRPr sz="158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0480" y="2112264"/>
            <a:ext cx="8366760" cy="792109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99410" rIns="0" bIns="0" rtlCol="0">
            <a:spAutoFit/>
          </a:bodyPr>
          <a:lstStyle/>
          <a:p>
            <a:pPr marL="118288">
              <a:spcBef>
                <a:spcPts val="783"/>
              </a:spcBef>
            </a:pP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expect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most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in Topanga </a:t>
            </a:r>
            <a:r>
              <a:rPr sz="2081" spc="50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cost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more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or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less</a:t>
            </a:r>
            <a:r>
              <a:rPr sz="2081" spc="226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than</a:t>
            </a:r>
            <a:endParaRPr sz="2081">
              <a:latin typeface="Arial"/>
              <a:cs typeface="Arial"/>
            </a:endParaRPr>
          </a:p>
          <a:p>
            <a:pPr marL="118288">
              <a:spcBef>
                <a:spcPts val="367"/>
              </a:spcBef>
            </a:pP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$1.3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million?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Hint: What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most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likely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shape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this</a:t>
            </a:r>
            <a:r>
              <a:rPr sz="2081" spc="178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distribution?</a:t>
            </a:r>
            <a:endParaRPr sz="2081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910480" y="364167"/>
            <a:ext cx="8366760" cy="1525061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1590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8288" marR="156039">
              <a:lnSpc>
                <a:spcPct val="114700"/>
              </a:lnSpc>
              <a:spcBef>
                <a:spcPts val="404"/>
              </a:spcBef>
            </a:pPr>
            <a:r>
              <a:rPr lang="en-US" sz="2081" kern="0" spc="-40">
                <a:solidFill>
                  <a:srgbClr val="0E3652"/>
                </a:solidFill>
              </a:rPr>
              <a:t>A </a:t>
            </a:r>
            <a:r>
              <a:rPr lang="en-US" sz="2081" kern="0">
                <a:solidFill>
                  <a:srgbClr val="0E3652"/>
                </a:solidFill>
              </a:rPr>
              <a:t>housing </a:t>
            </a:r>
            <a:r>
              <a:rPr lang="en-US" sz="2081" kern="0" spc="-30">
                <a:solidFill>
                  <a:srgbClr val="0E3652"/>
                </a:solidFill>
              </a:rPr>
              <a:t>survey </a:t>
            </a:r>
            <a:r>
              <a:rPr lang="en-US" sz="2081" kern="0" spc="10">
                <a:solidFill>
                  <a:srgbClr val="0E3652"/>
                </a:solidFill>
              </a:rPr>
              <a:t>was </a:t>
            </a:r>
            <a:r>
              <a:rPr lang="en-US" sz="2081" kern="0" spc="40">
                <a:solidFill>
                  <a:srgbClr val="0E3652"/>
                </a:solidFill>
              </a:rPr>
              <a:t>conducted </a:t>
            </a:r>
            <a:r>
              <a:rPr lang="en-US" sz="2081" kern="0" spc="50">
                <a:solidFill>
                  <a:srgbClr val="0E3652"/>
                </a:solidFill>
              </a:rPr>
              <a:t>to </a:t>
            </a:r>
            <a:r>
              <a:rPr lang="en-US" sz="2081" kern="0">
                <a:solidFill>
                  <a:srgbClr val="0E3652"/>
                </a:solidFill>
              </a:rPr>
              <a:t>determine the price </a:t>
            </a:r>
            <a:r>
              <a:rPr lang="en-US" sz="2081" kern="0" spc="10">
                <a:solidFill>
                  <a:srgbClr val="0E3652"/>
                </a:solidFill>
              </a:rPr>
              <a:t>of </a:t>
            </a:r>
            <a:r>
              <a:rPr lang="en-US" sz="2081" kern="0" spc="-40">
                <a:solidFill>
                  <a:srgbClr val="0E3652"/>
                </a:solidFill>
              </a:rPr>
              <a:t>a </a:t>
            </a:r>
            <a:r>
              <a:rPr lang="en-US" sz="2081" kern="0">
                <a:solidFill>
                  <a:srgbClr val="0E3652"/>
                </a:solidFill>
              </a:rPr>
              <a:t>typical  </a:t>
            </a:r>
            <a:r>
              <a:rPr lang="en-US" sz="2081" kern="0" spc="10">
                <a:solidFill>
                  <a:srgbClr val="0E3652"/>
                </a:solidFill>
              </a:rPr>
              <a:t>home </a:t>
            </a:r>
            <a:r>
              <a:rPr lang="en-US" sz="2081" kern="0" spc="-40">
                <a:solidFill>
                  <a:srgbClr val="0E3652"/>
                </a:solidFill>
              </a:rPr>
              <a:t>in </a:t>
            </a:r>
            <a:r>
              <a:rPr lang="en-US" sz="2081" kern="0" spc="-30">
                <a:solidFill>
                  <a:srgbClr val="0E3652"/>
                </a:solidFill>
              </a:rPr>
              <a:t>Topanga, </a:t>
            </a:r>
            <a:r>
              <a:rPr lang="en-US" sz="2081" kern="0">
                <a:solidFill>
                  <a:srgbClr val="0E3652"/>
                </a:solidFill>
              </a:rPr>
              <a:t>CA. </a:t>
            </a:r>
            <a:r>
              <a:rPr lang="en-US" sz="2081" kern="0" spc="-40">
                <a:solidFill>
                  <a:srgbClr val="0E3652"/>
                </a:solidFill>
              </a:rPr>
              <a:t>The </a:t>
            </a:r>
            <a:r>
              <a:rPr lang="en-US" sz="2081" kern="0" spc="-10">
                <a:solidFill>
                  <a:srgbClr val="0070C0"/>
                </a:solidFill>
              </a:rPr>
              <a:t>mean </a:t>
            </a:r>
            <a:r>
              <a:rPr lang="en-US" sz="2081" kern="0">
                <a:solidFill>
                  <a:srgbClr val="0070C0"/>
                </a:solidFill>
              </a:rPr>
              <a:t>price </a:t>
            </a:r>
            <a:r>
              <a:rPr lang="en-US" sz="2081" kern="0" spc="10">
                <a:solidFill>
                  <a:srgbClr val="0070C0"/>
                </a:solidFill>
              </a:rPr>
              <a:t>of </a:t>
            </a:r>
            <a:r>
              <a:rPr lang="en-US" sz="2081" kern="0" spc="-40">
                <a:solidFill>
                  <a:srgbClr val="0070C0"/>
                </a:solidFill>
              </a:rPr>
              <a:t>a </a:t>
            </a:r>
            <a:r>
              <a:rPr lang="en-US" sz="2081" kern="0" spc="-10">
                <a:solidFill>
                  <a:srgbClr val="0070C0"/>
                </a:solidFill>
              </a:rPr>
              <a:t>house </a:t>
            </a:r>
            <a:r>
              <a:rPr lang="en-US" sz="2081" kern="0" spc="10">
                <a:solidFill>
                  <a:srgbClr val="0070C0"/>
                </a:solidFill>
              </a:rPr>
              <a:t>was </a:t>
            </a:r>
            <a:r>
              <a:rPr lang="en-US" sz="2081" kern="0" spc="-20">
                <a:solidFill>
                  <a:srgbClr val="0070C0"/>
                </a:solidFill>
              </a:rPr>
              <a:t>roughly </a:t>
            </a:r>
            <a:r>
              <a:rPr lang="en-US" sz="2081" kern="0" spc="30">
                <a:solidFill>
                  <a:srgbClr val="0070C0"/>
                </a:solidFill>
              </a:rPr>
              <a:t>$1.3  </a:t>
            </a:r>
            <a:r>
              <a:rPr lang="en-US" sz="2081" kern="0" spc="-30">
                <a:solidFill>
                  <a:srgbClr val="0E3652"/>
                </a:solidFill>
              </a:rPr>
              <a:t>million </a:t>
            </a:r>
            <a:r>
              <a:rPr lang="en-US" sz="2081" kern="0" spc="20">
                <a:solidFill>
                  <a:srgbClr val="0E3652"/>
                </a:solidFill>
              </a:rPr>
              <a:t>with </a:t>
            </a:r>
            <a:r>
              <a:rPr lang="en-US" sz="2081" kern="0" spc="-40">
                <a:solidFill>
                  <a:srgbClr val="0E3652"/>
                </a:solidFill>
              </a:rPr>
              <a:t>a </a:t>
            </a:r>
            <a:r>
              <a:rPr lang="en-US" sz="2081" kern="0" spc="10">
                <a:solidFill>
                  <a:srgbClr val="0070C0"/>
                </a:solidFill>
              </a:rPr>
              <a:t>standard </a:t>
            </a:r>
            <a:r>
              <a:rPr lang="en-US" sz="2081" kern="0" spc="-10">
                <a:solidFill>
                  <a:srgbClr val="0070C0"/>
                </a:solidFill>
              </a:rPr>
              <a:t>deviation </a:t>
            </a:r>
            <a:r>
              <a:rPr lang="en-US" sz="2081" kern="0" spc="10">
                <a:solidFill>
                  <a:srgbClr val="0070C0"/>
                </a:solidFill>
              </a:rPr>
              <a:t>of </a:t>
            </a:r>
            <a:r>
              <a:rPr lang="en-US" sz="2081" kern="0" spc="30">
                <a:solidFill>
                  <a:srgbClr val="0070C0"/>
                </a:solidFill>
              </a:rPr>
              <a:t>$300,000</a:t>
            </a:r>
            <a:r>
              <a:rPr lang="en-US" sz="2081" kern="0" spc="30">
                <a:solidFill>
                  <a:srgbClr val="0E3652"/>
                </a:solidFill>
              </a:rPr>
              <a:t>. </a:t>
            </a:r>
            <a:r>
              <a:rPr lang="en-US" sz="2081" kern="0" spc="-50">
                <a:solidFill>
                  <a:srgbClr val="0E3652"/>
                </a:solidFill>
              </a:rPr>
              <a:t>There </a:t>
            </a:r>
            <a:r>
              <a:rPr lang="en-US" sz="2081" kern="0" spc="-10">
                <a:solidFill>
                  <a:srgbClr val="0E3652"/>
                </a:solidFill>
              </a:rPr>
              <a:t>were </a:t>
            </a:r>
            <a:r>
              <a:rPr lang="en-US" sz="2081" kern="0" spc="20">
                <a:solidFill>
                  <a:srgbClr val="0E3652"/>
                </a:solidFill>
              </a:rPr>
              <a:t>no </a:t>
            </a:r>
            <a:r>
              <a:rPr lang="en-US" sz="2081" kern="0" spc="-10">
                <a:solidFill>
                  <a:srgbClr val="0E3652"/>
                </a:solidFill>
              </a:rPr>
              <a:t>houses  listed </a:t>
            </a:r>
            <a:r>
              <a:rPr lang="en-US" sz="2081" kern="0" spc="20">
                <a:solidFill>
                  <a:srgbClr val="0E3652"/>
                </a:solidFill>
              </a:rPr>
              <a:t>below </a:t>
            </a:r>
            <a:r>
              <a:rPr lang="en-US" sz="2081" kern="0" spc="30">
                <a:solidFill>
                  <a:srgbClr val="0E3652"/>
                </a:solidFill>
              </a:rPr>
              <a:t>$600,000 </a:t>
            </a:r>
            <a:r>
              <a:rPr lang="en-US" sz="2081" kern="0" spc="40">
                <a:solidFill>
                  <a:srgbClr val="0E3652"/>
                </a:solidFill>
              </a:rPr>
              <a:t>but </a:t>
            </a:r>
            <a:r>
              <a:rPr lang="en-US" sz="2081" kern="0" spc="-40">
                <a:solidFill>
                  <a:srgbClr val="0E3652"/>
                </a:solidFill>
              </a:rPr>
              <a:t>a </a:t>
            </a:r>
            <a:r>
              <a:rPr lang="en-US" sz="2081" kern="0" spc="10">
                <a:solidFill>
                  <a:srgbClr val="0E3652"/>
                </a:solidFill>
              </a:rPr>
              <a:t>few </a:t>
            </a:r>
            <a:r>
              <a:rPr lang="en-US" sz="2081" kern="0" spc="-10">
                <a:solidFill>
                  <a:srgbClr val="0E3652"/>
                </a:solidFill>
              </a:rPr>
              <a:t>houses above </a:t>
            </a:r>
            <a:r>
              <a:rPr lang="en-US" sz="2081" kern="0" spc="40">
                <a:solidFill>
                  <a:srgbClr val="0E3652"/>
                </a:solidFill>
              </a:rPr>
              <a:t>$3</a:t>
            </a:r>
            <a:r>
              <a:rPr lang="en-US" sz="2081" kern="0" spc="159">
                <a:solidFill>
                  <a:srgbClr val="0E3652"/>
                </a:solidFill>
              </a:rPr>
              <a:t> </a:t>
            </a:r>
            <a:r>
              <a:rPr lang="en-US" sz="2081" kern="0" spc="-20">
                <a:solidFill>
                  <a:srgbClr val="0E3652"/>
                </a:solidFill>
              </a:rPr>
              <a:t>million.</a:t>
            </a:r>
            <a:endParaRPr lang="en-US" sz="2081" kern="0" spc="-20" dirty="0">
              <a:solidFill>
                <a:srgbClr val="0E36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455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18</a:t>
            </a:r>
            <a:endParaRPr sz="158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0480" y="2112264"/>
            <a:ext cx="8794464" cy="792109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99410" rIns="0" bIns="0" rtlCol="0">
            <a:spAutoFit/>
          </a:bodyPr>
          <a:lstStyle/>
          <a:p>
            <a:pPr marL="118288">
              <a:spcBef>
                <a:spcPts val="783"/>
              </a:spcBef>
            </a:pP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Would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you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expect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most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in Topanga </a:t>
            </a:r>
            <a:r>
              <a:rPr sz="2081" spc="50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cost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more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or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less</a:t>
            </a:r>
            <a:r>
              <a:rPr sz="2081" spc="226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than</a:t>
            </a:r>
            <a:endParaRPr sz="2081" dirty="0">
              <a:latin typeface="Arial"/>
              <a:cs typeface="Arial"/>
            </a:endParaRPr>
          </a:p>
          <a:p>
            <a:pPr marL="118288">
              <a:spcBef>
                <a:spcPts val="367"/>
              </a:spcBef>
            </a:pP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$1.3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million?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Hint: What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most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likely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shape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this</a:t>
            </a:r>
            <a:r>
              <a:rPr sz="2081" spc="178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distribution?</a:t>
            </a:r>
            <a:endParaRPr sz="208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4605" y="2965903"/>
            <a:ext cx="7830702" cy="1120672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 marR="10067">
              <a:spcBef>
                <a:spcPts val="178"/>
              </a:spcBef>
            </a:pPr>
            <a:r>
              <a:rPr sz="2378" i="1" spc="-69" dirty="0">
                <a:latin typeface="Arial"/>
                <a:cs typeface="Arial"/>
              </a:rPr>
              <a:t>Since </a:t>
            </a:r>
            <a:r>
              <a:rPr sz="2378" i="1" spc="-40" dirty="0">
                <a:latin typeface="Arial"/>
                <a:cs typeface="Arial"/>
              </a:rPr>
              <a:t>the </a:t>
            </a:r>
            <a:r>
              <a:rPr sz="2378" i="1" spc="-30" dirty="0">
                <a:latin typeface="Arial"/>
                <a:cs typeface="Arial"/>
              </a:rPr>
              <a:t>distribution </a:t>
            </a:r>
            <a:r>
              <a:rPr sz="2378" i="1" spc="-79" dirty="0">
                <a:latin typeface="Arial"/>
                <a:cs typeface="Arial"/>
              </a:rPr>
              <a:t>is </a:t>
            </a:r>
            <a:r>
              <a:rPr sz="2378" i="1" spc="-40" dirty="0">
                <a:latin typeface="Arial"/>
                <a:cs typeface="Arial"/>
              </a:rPr>
              <a:t>probably right </a:t>
            </a:r>
            <a:r>
              <a:rPr sz="2378" i="1" spc="-50" dirty="0">
                <a:latin typeface="Arial"/>
                <a:cs typeface="Arial"/>
              </a:rPr>
              <a:t>skewed, </a:t>
            </a:r>
            <a:r>
              <a:rPr sz="2378" i="1" spc="-40" dirty="0">
                <a:latin typeface="Arial"/>
                <a:cs typeface="Arial"/>
              </a:rPr>
              <a:t>the </a:t>
            </a:r>
            <a:r>
              <a:rPr sz="2378" i="1" spc="-59" dirty="0">
                <a:latin typeface="Arial"/>
                <a:cs typeface="Arial"/>
              </a:rPr>
              <a:t>median  </a:t>
            </a:r>
            <a:r>
              <a:rPr sz="2378" i="1" spc="-20" dirty="0">
                <a:latin typeface="Arial"/>
                <a:cs typeface="Arial"/>
              </a:rPr>
              <a:t>would </a:t>
            </a:r>
            <a:r>
              <a:rPr sz="2378" i="1" spc="-40" dirty="0">
                <a:latin typeface="Arial"/>
                <a:cs typeface="Arial"/>
              </a:rPr>
              <a:t>be </a:t>
            </a:r>
            <a:r>
              <a:rPr sz="2378" i="1" spc="-79" dirty="0">
                <a:latin typeface="Arial"/>
                <a:cs typeface="Arial"/>
              </a:rPr>
              <a:t>less </a:t>
            </a:r>
            <a:r>
              <a:rPr sz="2378" i="1" spc="-50" dirty="0">
                <a:latin typeface="Arial"/>
                <a:cs typeface="Arial"/>
              </a:rPr>
              <a:t>than </a:t>
            </a:r>
            <a:r>
              <a:rPr sz="2378" i="1" spc="-40" dirty="0">
                <a:latin typeface="Arial"/>
                <a:cs typeface="Arial"/>
              </a:rPr>
              <a:t>the </a:t>
            </a:r>
            <a:r>
              <a:rPr sz="2378" i="1" spc="-59" dirty="0">
                <a:latin typeface="Arial"/>
                <a:cs typeface="Arial"/>
              </a:rPr>
              <a:t>mean, </a:t>
            </a:r>
            <a:r>
              <a:rPr sz="2378" i="1" spc="-50" dirty="0">
                <a:latin typeface="Arial"/>
                <a:cs typeface="Arial"/>
              </a:rPr>
              <a:t>and </a:t>
            </a:r>
            <a:r>
              <a:rPr sz="2378" i="1" spc="-99" dirty="0">
                <a:latin typeface="Arial"/>
                <a:cs typeface="Arial"/>
              </a:rPr>
              <a:t>a </a:t>
            </a:r>
            <a:r>
              <a:rPr sz="2378" i="1" spc="-59" dirty="0">
                <a:latin typeface="Arial"/>
                <a:cs typeface="Arial"/>
              </a:rPr>
              <a:t>majority </a:t>
            </a:r>
            <a:r>
              <a:rPr sz="2378" i="1" spc="-30" dirty="0">
                <a:latin typeface="Arial"/>
                <a:cs typeface="Arial"/>
              </a:rPr>
              <a:t>of </a:t>
            </a:r>
            <a:r>
              <a:rPr sz="2378" i="1" spc="-50" dirty="0">
                <a:latin typeface="Arial"/>
                <a:cs typeface="Arial"/>
              </a:rPr>
              <a:t>observations  </a:t>
            </a:r>
            <a:r>
              <a:rPr sz="2378" i="1" spc="-20" dirty="0">
                <a:latin typeface="Arial"/>
                <a:cs typeface="Arial"/>
              </a:rPr>
              <a:t>would </a:t>
            </a:r>
            <a:r>
              <a:rPr sz="2378" i="1" spc="-40" dirty="0">
                <a:latin typeface="Arial"/>
                <a:cs typeface="Arial"/>
              </a:rPr>
              <a:t>be </a:t>
            </a:r>
            <a:r>
              <a:rPr sz="2378" i="1" spc="-50" dirty="0">
                <a:latin typeface="Arial"/>
                <a:cs typeface="Arial"/>
              </a:rPr>
              <a:t>lower than </a:t>
            </a:r>
            <a:r>
              <a:rPr sz="2378" i="1" spc="-40" dirty="0">
                <a:latin typeface="Arial"/>
                <a:cs typeface="Arial"/>
              </a:rPr>
              <a:t>the</a:t>
            </a:r>
            <a:r>
              <a:rPr sz="2378" i="1" spc="149" dirty="0">
                <a:latin typeface="Arial"/>
                <a:cs typeface="Arial"/>
              </a:rPr>
              <a:t> </a:t>
            </a:r>
            <a:r>
              <a:rPr sz="2378" i="1" spc="-59" dirty="0">
                <a:latin typeface="Arial"/>
                <a:cs typeface="Arial"/>
              </a:rPr>
              <a:t>mean.</a:t>
            </a:r>
            <a:endParaRPr sz="2378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910479" y="364167"/>
            <a:ext cx="8794465" cy="1525061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1590" rIns="0" bIns="0" rtlCol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8288" marR="156039">
              <a:lnSpc>
                <a:spcPct val="114700"/>
              </a:lnSpc>
              <a:spcBef>
                <a:spcPts val="404"/>
              </a:spcBef>
            </a:pPr>
            <a:r>
              <a:rPr lang="en-US" sz="2081" kern="0" spc="-40" dirty="0">
                <a:solidFill>
                  <a:srgbClr val="0E3652"/>
                </a:solidFill>
              </a:rPr>
              <a:t>A </a:t>
            </a:r>
            <a:r>
              <a:rPr lang="en-US" sz="2081" kern="0" spc="-40" dirty="0" smtClean="0">
                <a:solidFill>
                  <a:srgbClr val="0E3652"/>
                </a:solidFill>
              </a:rPr>
              <a:t>random </a:t>
            </a:r>
            <a:r>
              <a:rPr lang="en-US" sz="2081" kern="0" dirty="0" smtClean="0">
                <a:solidFill>
                  <a:srgbClr val="0E3652"/>
                </a:solidFill>
              </a:rPr>
              <a:t>housing </a:t>
            </a:r>
            <a:r>
              <a:rPr lang="en-US" sz="2081" kern="0" spc="-30" dirty="0">
                <a:solidFill>
                  <a:srgbClr val="0E3652"/>
                </a:solidFill>
              </a:rPr>
              <a:t>survey </a:t>
            </a:r>
            <a:r>
              <a:rPr lang="en-US" sz="2081" kern="0" spc="10" dirty="0">
                <a:solidFill>
                  <a:srgbClr val="0E3652"/>
                </a:solidFill>
              </a:rPr>
              <a:t>was </a:t>
            </a:r>
            <a:r>
              <a:rPr lang="en-US" sz="2081" kern="0" spc="40" dirty="0">
                <a:solidFill>
                  <a:srgbClr val="0E3652"/>
                </a:solidFill>
              </a:rPr>
              <a:t>conducted </a:t>
            </a:r>
            <a:r>
              <a:rPr lang="en-US" sz="2081" kern="0" spc="50" dirty="0">
                <a:solidFill>
                  <a:srgbClr val="0E3652"/>
                </a:solidFill>
              </a:rPr>
              <a:t>to </a:t>
            </a:r>
            <a:r>
              <a:rPr lang="en-US" sz="2081" kern="0" dirty="0">
                <a:solidFill>
                  <a:srgbClr val="0E3652"/>
                </a:solidFill>
              </a:rPr>
              <a:t>determine the price </a:t>
            </a:r>
            <a:r>
              <a:rPr lang="en-US" sz="2081" kern="0" spc="10" dirty="0">
                <a:solidFill>
                  <a:srgbClr val="0E3652"/>
                </a:solidFill>
              </a:rPr>
              <a:t>of </a:t>
            </a:r>
            <a:r>
              <a:rPr lang="en-US" sz="2081" kern="0" spc="-40" dirty="0">
                <a:solidFill>
                  <a:srgbClr val="0E3652"/>
                </a:solidFill>
              </a:rPr>
              <a:t>a </a:t>
            </a:r>
            <a:r>
              <a:rPr lang="en-US" sz="2081" kern="0" dirty="0">
                <a:solidFill>
                  <a:srgbClr val="0E3652"/>
                </a:solidFill>
              </a:rPr>
              <a:t>typical  </a:t>
            </a:r>
            <a:r>
              <a:rPr lang="en-US" sz="2081" kern="0" spc="10" dirty="0">
                <a:solidFill>
                  <a:srgbClr val="0E3652"/>
                </a:solidFill>
              </a:rPr>
              <a:t>home </a:t>
            </a:r>
            <a:r>
              <a:rPr lang="en-US" sz="2081" kern="0" spc="-40" dirty="0">
                <a:solidFill>
                  <a:srgbClr val="0E3652"/>
                </a:solidFill>
              </a:rPr>
              <a:t>in </a:t>
            </a:r>
            <a:r>
              <a:rPr lang="en-US" sz="2081" kern="0" spc="-30" dirty="0">
                <a:solidFill>
                  <a:srgbClr val="0E3652"/>
                </a:solidFill>
              </a:rPr>
              <a:t>Topanga, </a:t>
            </a:r>
            <a:r>
              <a:rPr lang="en-US" sz="2081" kern="0" dirty="0">
                <a:solidFill>
                  <a:srgbClr val="0E3652"/>
                </a:solidFill>
              </a:rPr>
              <a:t>CA. </a:t>
            </a:r>
            <a:r>
              <a:rPr lang="en-US" sz="2081" kern="0" spc="-40" dirty="0">
                <a:solidFill>
                  <a:srgbClr val="0E3652"/>
                </a:solidFill>
              </a:rPr>
              <a:t>The </a:t>
            </a:r>
            <a:r>
              <a:rPr lang="en-US" sz="2081" kern="0" spc="-10" dirty="0">
                <a:solidFill>
                  <a:srgbClr val="0070C0"/>
                </a:solidFill>
              </a:rPr>
              <a:t>mean </a:t>
            </a:r>
            <a:r>
              <a:rPr lang="en-US" sz="2081" kern="0" dirty="0">
                <a:solidFill>
                  <a:srgbClr val="0070C0"/>
                </a:solidFill>
              </a:rPr>
              <a:t>price </a:t>
            </a:r>
            <a:r>
              <a:rPr lang="en-US" sz="2081" kern="0" spc="10" dirty="0">
                <a:solidFill>
                  <a:srgbClr val="0070C0"/>
                </a:solidFill>
              </a:rPr>
              <a:t>of </a:t>
            </a:r>
            <a:r>
              <a:rPr lang="en-US" sz="2081" kern="0" spc="-40" dirty="0">
                <a:solidFill>
                  <a:srgbClr val="0070C0"/>
                </a:solidFill>
              </a:rPr>
              <a:t>a </a:t>
            </a:r>
            <a:r>
              <a:rPr lang="en-US" sz="2081" kern="0" spc="-10" dirty="0">
                <a:solidFill>
                  <a:srgbClr val="0070C0"/>
                </a:solidFill>
              </a:rPr>
              <a:t>house </a:t>
            </a:r>
            <a:r>
              <a:rPr lang="en-US" sz="2081" kern="0" spc="10" dirty="0">
                <a:solidFill>
                  <a:srgbClr val="0070C0"/>
                </a:solidFill>
              </a:rPr>
              <a:t>was </a:t>
            </a:r>
            <a:r>
              <a:rPr lang="en-US" sz="2081" kern="0" spc="-20" dirty="0">
                <a:solidFill>
                  <a:srgbClr val="0070C0"/>
                </a:solidFill>
              </a:rPr>
              <a:t>roughly </a:t>
            </a:r>
            <a:r>
              <a:rPr lang="en-US" sz="2081" kern="0" spc="30" dirty="0">
                <a:solidFill>
                  <a:srgbClr val="0070C0"/>
                </a:solidFill>
              </a:rPr>
              <a:t>$1.3  </a:t>
            </a:r>
            <a:r>
              <a:rPr lang="en-US" sz="2081" kern="0" spc="-30" dirty="0">
                <a:solidFill>
                  <a:srgbClr val="0E3652"/>
                </a:solidFill>
              </a:rPr>
              <a:t>million </a:t>
            </a:r>
            <a:r>
              <a:rPr lang="en-US" sz="2081" kern="0" spc="20" dirty="0">
                <a:solidFill>
                  <a:srgbClr val="0E3652"/>
                </a:solidFill>
              </a:rPr>
              <a:t>with </a:t>
            </a:r>
            <a:r>
              <a:rPr lang="en-US" sz="2081" kern="0" spc="-40" dirty="0">
                <a:solidFill>
                  <a:srgbClr val="0E3652"/>
                </a:solidFill>
              </a:rPr>
              <a:t>a </a:t>
            </a:r>
            <a:r>
              <a:rPr lang="en-US" sz="2081" kern="0" spc="10" dirty="0">
                <a:solidFill>
                  <a:srgbClr val="0070C0"/>
                </a:solidFill>
              </a:rPr>
              <a:t>standard </a:t>
            </a:r>
            <a:r>
              <a:rPr lang="en-US" sz="2081" kern="0" spc="-10" dirty="0">
                <a:solidFill>
                  <a:srgbClr val="0070C0"/>
                </a:solidFill>
              </a:rPr>
              <a:t>deviation </a:t>
            </a:r>
            <a:r>
              <a:rPr lang="en-US" sz="2081" kern="0" spc="10" dirty="0">
                <a:solidFill>
                  <a:srgbClr val="0070C0"/>
                </a:solidFill>
              </a:rPr>
              <a:t>of </a:t>
            </a:r>
            <a:r>
              <a:rPr lang="en-US" sz="2081" kern="0" spc="30" dirty="0">
                <a:solidFill>
                  <a:srgbClr val="0070C0"/>
                </a:solidFill>
              </a:rPr>
              <a:t>$300,000</a:t>
            </a:r>
            <a:r>
              <a:rPr lang="en-US" sz="2081" kern="0" spc="30" dirty="0">
                <a:solidFill>
                  <a:srgbClr val="0E3652"/>
                </a:solidFill>
              </a:rPr>
              <a:t>. </a:t>
            </a:r>
            <a:r>
              <a:rPr lang="en-US" sz="2081" kern="0" spc="-50" dirty="0">
                <a:solidFill>
                  <a:srgbClr val="0E3652"/>
                </a:solidFill>
              </a:rPr>
              <a:t>There </a:t>
            </a:r>
            <a:r>
              <a:rPr lang="en-US" sz="2081" kern="0" spc="-10" dirty="0">
                <a:solidFill>
                  <a:srgbClr val="0E3652"/>
                </a:solidFill>
              </a:rPr>
              <a:t>were </a:t>
            </a:r>
            <a:r>
              <a:rPr lang="en-US" sz="2081" kern="0" spc="20" dirty="0">
                <a:solidFill>
                  <a:srgbClr val="0E3652"/>
                </a:solidFill>
              </a:rPr>
              <a:t>no </a:t>
            </a:r>
            <a:r>
              <a:rPr lang="en-US" sz="2081" kern="0" spc="-10" dirty="0">
                <a:solidFill>
                  <a:srgbClr val="0E3652"/>
                </a:solidFill>
              </a:rPr>
              <a:t>houses  listed </a:t>
            </a:r>
            <a:r>
              <a:rPr lang="en-US" sz="2081" kern="0" spc="20" dirty="0">
                <a:solidFill>
                  <a:srgbClr val="0E3652"/>
                </a:solidFill>
              </a:rPr>
              <a:t>below </a:t>
            </a:r>
            <a:r>
              <a:rPr lang="en-US" sz="2081" kern="0" spc="30" dirty="0">
                <a:solidFill>
                  <a:srgbClr val="0E3652"/>
                </a:solidFill>
              </a:rPr>
              <a:t>$600,000 </a:t>
            </a:r>
            <a:r>
              <a:rPr lang="en-US" sz="2081" kern="0" spc="40" dirty="0">
                <a:solidFill>
                  <a:srgbClr val="0E3652"/>
                </a:solidFill>
              </a:rPr>
              <a:t>but </a:t>
            </a:r>
            <a:r>
              <a:rPr lang="en-US" sz="2081" kern="0" spc="-40" dirty="0">
                <a:solidFill>
                  <a:srgbClr val="0E3652"/>
                </a:solidFill>
              </a:rPr>
              <a:t>a </a:t>
            </a:r>
            <a:r>
              <a:rPr lang="en-US" sz="2081" kern="0" spc="10" dirty="0">
                <a:solidFill>
                  <a:srgbClr val="0E3652"/>
                </a:solidFill>
              </a:rPr>
              <a:t>few </a:t>
            </a:r>
            <a:r>
              <a:rPr lang="en-US" sz="2081" kern="0" spc="-10" dirty="0">
                <a:solidFill>
                  <a:srgbClr val="0E3652"/>
                </a:solidFill>
              </a:rPr>
              <a:t>houses above </a:t>
            </a:r>
            <a:r>
              <a:rPr lang="en-US" sz="2081" kern="0" spc="40" dirty="0">
                <a:solidFill>
                  <a:srgbClr val="0E3652"/>
                </a:solidFill>
              </a:rPr>
              <a:t>$3</a:t>
            </a:r>
            <a:r>
              <a:rPr lang="en-US" sz="2081" kern="0" spc="159" dirty="0">
                <a:solidFill>
                  <a:srgbClr val="0E3652"/>
                </a:solidFill>
              </a:rPr>
              <a:t> </a:t>
            </a:r>
            <a:r>
              <a:rPr lang="en-US" sz="2081" kern="0" spc="-20" dirty="0">
                <a:solidFill>
                  <a:srgbClr val="0E3652"/>
                </a:solidFill>
              </a:rPr>
              <a:t>million.</a:t>
            </a:r>
          </a:p>
        </p:txBody>
      </p:sp>
    </p:spTree>
    <p:extLst>
      <p:ext uri="{BB962C8B-B14F-4D97-AF65-F5344CB8AC3E}">
        <p14:creationId xmlns:p14="http://schemas.microsoft.com/office/powerpoint/2010/main" val="9693900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158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2458" y="3563950"/>
            <a:ext cx="972703" cy="911733"/>
          </a:xfrm>
          <a:prstGeom prst="rect">
            <a:avLst/>
          </a:prstGeom>
        </p:spPr>
        <p:txBody>
          <a:bodyPr vert="horz" wrap="square" lIns="0" tIns="101926" rIns="0" bIns="0" rtlCol="0">
            <a:spAutoFit/>
          </a:bodyPr>
          <a:lstStyle/>
          <a:p>
            <a:pPr marL="505869" indent="-464342">
              <a:spcBef>
                <a:spcPts val="803"/>
              </a:spcBef>
              <a:buClr>
                <a:srgbClr val="024F84"/>
              </a:buClr>
              <a:buAutoNum type="alphaLcParenBoth"/>
              <a:tabLst>
                <a:tab pos="507125" algn="l"/>
              </a:tabLst>
            </a:pPr>
            <a:r>
              <a:rPr sz="2378" spc="-99" dirty="0">
                <a:latin typeface="Arial"/>
                <a:cs typeface="Arial"/>
              </a:rPr>
              <a:t>ye</a:t>
            </a:r>
            <a:r>
              <a:rPr sz="2378" spc="-59" dirty="0">
                <a:latin typeface="Arial"/>
                <a:cs typeface="Arial"/>
              </a:rPr>
              <a:t>s</a:t>
            </a:r>
            <a:endParaRPr sz="2378">
              <a:latin typeface="Arial"/>
              <a:cs typeface="Arial"/>
            </a:endParaRPr>
          </a:p>
          <a:p>
            <a:pPr marL="505869" indent="-480701">
              <a:spcBef>
                <a:spcPts val="604"/>
              </a:spcBef>
              <a:buClr>
                <a:srgbClr val="024F84"/>
              </a:buClr>
              <a:buAutoNum type="alphaLcParenBoth"/>
              <a:tabLst>
                <a:tab pos="507125" algn="l"/>
              </a:tabLst>
            </a:pPr>
            <a:r>
              <a:rPr sz="2378" spc="-40" dirty="0">
                <a:latin typeface="Arial"/>
                <a:cs typeface="Arial"/>
              </a:rPr>
              <a:t>no</a:t>
            </a:r>
            <a:endParaRPr sz="2378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387927" y="2066461"/>
            <a:ext cx="11231418" cy="358602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50334" rIns="0" bIns="0" rtlCol="0">
            <a:spAutoFit/>
          </a:bodyPr>
          <a:lstStyle/>
          <a:p>
            <a:pPr marL="118288">
              <a:spcBef>
                <a:spcPts val="396"/>
              </a:spcBef>
            </a:pPr>
            <a:r>
              <a:rPr sz="2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2000" spc="-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387927" y="2470893"/>
            <a:ext cx="11231418" cy="794767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61657" rIns="0" bIns="0" rtlCol="0">
            <a:spAutoFit/>
          </a:bodyPr>
          <a:lstStyle/>
          <a:p>
            <a:pPr marL="118288" marR="151006">
              <a:spcBef>
                <a:spcPts val="484"/>
              </a:spcBef>
            </a:pPr>
            <a:r>
              <a:rPr sz="2380" spc="-69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2380" spc="-4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2380" spc="-50" dirty="0">
                <a:solidFill>
                  <a:srgbClr val="1A2E3D"/>
                </a:solidFill>
                <a:latin typeface="Arial"/>
                <a:cs typeface="Arial"/>
              </a:rPr>
              <a:t>estimate </a:t>
            </a:r>
            <a:r>
              <a:rPr sz="2380" spc="-40" dirty="0">
                <a:solidFill>
                  <a:srgbClr val="1A2E3D"/>
                </a:solidFill>
                <a:latin typeface="Arial"/>
                <a:cs typeface="Arial"/>
              </a:rPr>
              <a:t>the probability </a:t>
            </a:r>
            <a:r>
              <a:rPr sz="2380" spc="-2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2380" spc="-99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2380" spc="-50" dirty="0">
                <a:solidFill>
                  <a:srgbClr val="0070C0"/>
                </a:solidFill>
                <a:latin typeface="Arial"/>
                <a:cs typeface="Arial"/>
              </a:rPr>
              <a:t>randomly </a:t>
            </a:r>
            <a:r>
              <a:rPr sz="2380" spc="-40" dirty="0">
                <a:solidFill>
                  <a:srgbClr val="0070C0"/>
                </a:solidFill>
                <a:latin typeface="Arial"/>
                <a:cs typeface="Arial"/>
              </a:rPr>
              <a:t>chosen </a:t>
            </a:r>
            <a:r>
              <a:rPr sz="2380" spc="-59" dirty="0">
                <a:solidFill>
                  <a:srgbClr val="0070C0"/>
                </a:solidFill>
                <a:latin typeface="Arial"/>
                <a:cs typeface="Arial"/>
              </a:rPr>
              <a:t>house  </a:t>
            </a:r>
            <a:r>
              <a:rPr sz="2380" spc="-79" dirty="0">
                <a:solidFill>
                  <a:srgbClr val="0070C0"/>
                </a:solidFill>
                <a:latin typeface="Arial"/>
                <a:cs typeface="Arial"/>
              </a:rPr>
              <a:t>in </a:t>
            </a:r>
            <a:r>
              <a:rPr sz="2380" spc="-99" dirty="0">
                <a:solidFill>
                  <a:srgbClr val="0070C0"/>
                </a:solidFill>
                <a:latin typeface="Arial"/>
                <a:cs typeface="Arial"/>
              </a:rPr>
              <a:t>Topanga</a:t>
            </a:r>
            <a:r>
              <a:rPr sz="2380" spc="-9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2380" spc="-10" dirty="0">
                <a:solidFill>
                  <a:srgbClr val="1A2E3D"/>
                </a:solidFill>
                <a:latin typeface="Arial"/>
                <a:cs typeface="Arial"/>
              </a:rPr>
              <a:t>costs </a:t>
            </a:r>
            <a:r>
              <a:rPr sz="2380" spc="-59" dirty="0">
                <a:solidFill>
                  <a:srgbClr val="1A2E3D"/>
                </a:solidFill>
                <a:latin typeface="Arial"/>
                <a:cs typeface="Arial"/>
              </a:rPr>
              <a:t>more </a:t>
            </a:r>
            <a:r>
              <a:rPr sz="2380" spc="-50" dirty="0">
                <a:solidFill>
                  <a:srgbClr val="1A2E3D"/>
                </a:solidFill>
                <a:latin typeface="Arial"/>
                <a:cs typeface="Arial"/>
              </a:rPr>
              <a:t>than </a:t>
            </a:r>
            <a:r>
              <a:rPr sz="2380" spc="-10" dirty="0">
                <a:solidFill>
                  <a:srgbClr val="1A2E3D"/>
                </a:solidFill>
                <a:latin typeface="Arial"/>
                <a:cs typeface="Arial"/>
              </a:rPr>
              <a:t>$1.4 </a:t>
            </a:r>
            <a:r>
              <a:rPr sz="2380" spc="-69" dirty="0">
                <a:solidFill>
                  <a:srgbClr val="1A2E3D"/>
                </a:solidFill>
                <a:latin typeface="Arial"/>
                <a:cs typeface="Arial"/>
              </a:rPr>
              <a:t>million </a:t>
            </a:r>
            <a:r>
              <a:rPr sz="2380" u="sng" spc="-59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2380" u="sng" spc="-4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2380" u="sng" spc="-59" dirty="0">
                <a:solidFill>
                  <a:srgbClr val="1A2E3D"/>
                </a:solidFill>
                <a:latin typeface="Arial"/>
                <a:cs typeface="Arial"/>
              </a:rPr>
              <a:t>normal  </a:t>
            </a:r>
            <a:r>
              <a:rPr sz="2380" u="sng" spc="-40" dirty="0">
                <a:solidFill>
                  <a:srgbClr val="1A2E3D"/>
                </a:solidFill>
                <a:latin typeface="Arial"/>
                <a:cs typeface="Arial"/>
              </a:rPr>
              <a:t>distribution</a:t>
            </a:r>
            <a:r>
              <a:rPr sz="2380" spc="-40" dirty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2380" dirty="0"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387927" y="293998"/>
            <a:ext cx="11231418" cy="175102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159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8288" marR="156039">
              <a:lnSpc>
                <a:spcPct val="114700"/>
              </a:lnSpc>
              <a:spcBef>
                <a:spcPts val="404"/>
              </a:spcBef>
            </a:pPr>
            <a:r>
              <a:rPr lang="en-US" sz="2400" spc="-40" dirty="0" smtClean="0">
                <a:solidFill>
                  <a:srgbClr val="0E3652"/>
                </a:solidFill>
              </a:rPr>
              <a:t>A random </a:t>
            </a:r>
            <a:r>
              <a:rPr lang="en-US" sz="2400" dirty="0" smtClean="0">
                <a:solidFill>
                  <a:srgbClr val="0E3652"/>
                </a:solidFill>
              </a:rPr>
              <a:t>housing </a:t>
            </a:r>
            <a:r>
              <a:rPr lang="en-US" sz="2400" spc="-30" dirty="0" smtClean="0">
                <a:solidFill>
                  <a:srgbClr val="0E3652"/>
                </a:solidFill>
              </a:rPr>
              <a:t>survey </a:t>
            </a:r>
            <a:r>
              <a:rPr lang="en-US" sz="2400" spc="10" dirty="0" smtClean="0">
                <a:solidFill>
                  <a:srgbClr val="0E3652"/>
                </a:solidFill>
              </a:rPr>
              <a:t>was </a:t>
            </a:r>
            <a:r>
              <a:rPr lang="en-US" sz="2400" spc="40" dirty="0" smtClean="0">
                <a:solidFill>
                  <a:srgbClr val="0E3652"/>
                </a:solidFill>
              </a:rPr>
              <a:t>conducted </a:t>
            </a:r>
            <a:r>
              <a:rPr lang="en-US" sz="2400" spc="50" dirty="0" smtClean="0">
                <a:solidFill>
                  <a:srgbClr val="0E3652"/>
                </a:solidFill>
              </a:rPr>
              <a:t>to </a:t>
            </a:r>
            <a:r>
              <a:rPr lang="en-US" sz="2400" dirty="0" smtClean="0">
                <a:solidFill>
                  <a:srgbClr val="0E3652"/>
                </a:solidFill>
              </a:rPr>
              <a:t>determine the price </a:t>
            </a:r>
            <a:r>
              <a:rPr lang="en-US" sz="2400" spc="10" dirty="0" smtClean="0">
                <a:solidFill>
                  <a:srgbClr val="0E3652"/>
                </a:solidFill>
              </a:rPr>
              <a:t>of </a:t>
            </a:r>
            <a:r>
              <a:rPr lang="en-US" sz="2400" spc="-40" dirty="0" smtClean="0">
                <a:solidFill>
                  <a:srgbClr val="0E3652"/>
                </a:solidFill>
              </a:rPr>
              <a:t>a </a:t>
            </a:r>
            <a:r>
              <a:rPr lang="en-US" sz="2400" dirty="0" smtClean="0">
                <a:solidFill>
                  <a:srgbClr val="0E3652"/>
                </a:solidFill>
              </a:rPr>
              <a:t>typical  </a:t>
            </a:r>
            <a:r>
              <a:rPr lang="en-US" sz="2400" spc="10" dirty="0" smtClean="0">
                <a:solidFill>
                  <a:srgbClr val="0E3652"/>
                </a:solidFill>
              </a:rPr>
              <a:t>home </a:t>
            </a:r>
            <a:r>
              <a:rPr lang="en-US" sz="2400" spc="-40" dirty="0" smtClean="0">
                <a:solidFill>
                  <a:srgbClr val="0E3652"/>
                </a:solidFill>
              </a:rPr>
              <a:t>in </a:t>
            </a:r>
            <a:r>
              <a:rPr lang="en-US" sz="2400" spc="-30" dirty="0" smtClean="0">
                <a:solidFill>
                  <a:srgbClr val="0E3652"/>
                </a:solidFill>
              </a:rPr>
              <a:t>Topanga, </a:t>
            </a:r>
            <a:r>
              <a:rPr lang="en-US" sz="2400" dirty="0" smtClean="0">
                <a:solidFill>
                  <a:srgbClr val="0E3652"/>
                </a:solidFill>
              </a:rPr>
              <a:t>CA. </a:t>
            </a:r>
            <a:r>
              <a:rPr lang="en-US" sz="2400" spc="-40" dirty="0" smtClean="0">
                <a:solidFill>
                  <a:srgbClr val="0E3652"/>
                </a:solidFill>
              </a:rPr>
              <a:t>The </a:t>
            </a:r>
            <a:r>
              <a:rPr lang="en-US" sz="2400" spc="-10" dirty="0" smtClean="0">
                <a:solidFill>
                  <a:srgbClr val="0E3652"/>
                </a:solidFill>
              </a:rPr>
              <a:t>mean </a:t>
            </a:r>
            <a:r>
              <a:rPr lang="en-US" sz="2400" dirty="0" smtClean="0">
                <a:solidFill>
                  <a:srgbClr val="0E3652"/>
                </a:solidFill>
              </a:rPr>
              <a:t>price </a:t>
            </a:r>
            <a:r>
              <a:rPr lang="en-US" sz="2400" spc="10" dirty="0" smtClean="0">
                <a:solidFill>
                  <a:srgbClr val="0E3652"/>
                </a:solidFill>
              </a:rPr>
              <a:t>of </a:t>
            </a:r>
            <a:r>
              <a:rPr lang="en-US" sz="2400" spc="-40" dirty="0" smtClean="0">
                <a:solidFill>
                  <a:srgbClr val="0E3652"/>
                </a:solidFill>
              </a:rPr>
              <a:t>a </a:t>
            </a:r>
            <a:r>
              <a:rPr lang="en-US" sz="2400" spc="-10" dirty="0" smtClean="0">
                <a:solidFill>
                  <a:srgbClr val="0E3652"/>
                </a:solidFill>
              </a:rPr>
              <a:t>house </a:t>
            </a:r>
            <a:r>
              <a:rPr lang="en-US" sz="2400" spc="10" dirty="0" smtClean="0">
                <a:solidFill>
                  <a:srgbClr val="0E3652"/>
                </a:solidFill>
              </a:rPr>
              <a:t>was </a:t>
            </a:r>
            <a:r>
              <a:rPr lang="en-US" sz="2400" spc="-20" dirty="0" smtClean="0">
                <a:solidFill>
                  <a:srgbClr val="0E3652"/>
                </a:solidFill>
              </a:rPr>
              <a:t>roughly </a:t>
            </a:r>
            <a:r>
              <a:rPr lang="en-US" sz="2400" spc="30" dirty="0" smtClean="0">
                <a:solidFill>
                  <a:srgbClr val="0E3652"/>
                </a:solidFill>
              </a:rPr>
              <a:t>$1.3  </a:t>
            </a:r>
            <a:r>
              <a:rPr lang="en-US" sz="2400" spc="-30" dirty="0" smtClean="0">
                <a:solidFill>
                  <a:srgbClr val="0E3652"/>
                </a:solidFill>
              </a:rPr>
              <a:t>million </a:t>
            </a:r>
            <a:r>
              <a:rPr lang="en-US" sz="2400" spc="20" dirty="0" smtClean="0">
                <a:solidFill>
                  <a:srgbClr val="0E3652"/>
                </a:solidFill>
              </a:rPr>
              <a:t>with </a:t>
            </a:r>
            <a:r>
              <a:rPr lang="en-US" sz="2400" spc="-40" dirty="0" smtClean="0">
                <a:solidFill>
                  <a:srgbClr val="0E3652"/>
                </a:solidFill>
              </a:rPr>
              <a:t>a </a:t>
            </a:r>
            <a:r>
              <a:rPr lang="en-US" sz="2400" spc="10" dirty="0" smtClean="0">
                <a:solidFill>
                  <a:srgbClr val="0E3652"/>
                </a:solidFill>
              </a:rPr>
              <a:t>standard </a:t>
            </a:r>
            <a:r>
              <a:rPr lang="en-US" sz="2400" spc="-10" dirty="0" smtClean="0">
                <a:solidFill>
                  <a:srgbClr val="0E3652"/>
                </a:solidFill>
              </a:rPr>
              <a:t>deviation </a:t>
            </a:r>
            <a:r>
              <a:rPr lang="en-US" sz="2400" spc="10" dirty="0" smtClean="0">
                <a:solidFill>
                  <a:srgbClr val="0E3652"/>
                </a:solidFill>
              </a:rPr>
              <a:t>of </a:t>
            </a:r>
            <a:r>
              <a:rPr lang="en-US" sz="2400" spc="30" dirty="0" smtClean="0">
                <a:solidFill>
                  <a:srgbClr val="0E3652"/>
                </a:solidFill>
              </a:rPr>
              <a:t>$300,000. </a:t>
            </a:r>
            <a:r>
              <a:rPr lang="en-US" sz="2400" spc="-50" dirty="0" smtClean="0">
                <a:solidFill>
                  <a:srgbClr val="0E3652"/>
                </a:solidFill>
              </a:rPr>
              <a:t>There </a:t>
            </a:r>
            <a:r>
              <a:rPr lang="en-US" sz="2400" spc="-10" dirty="0" smtClean="0">
                <a:solidFill>
                  <a:srgbClr val="0E3652"/>
                </a:solidFill>
              </a:rPr>
              <a:t>were </a:t>
            </a:r>
            <a:r>
              <a:rPr lang="en-US" sz="2400" spc="20" dirty="0" smtClean="0">
                <a:solidFill>
                  <a:srgbClr val="0E3652"/>
                </a:solidFill>
              </a:rPr>
              <a:t>no </a:t>
            </a:r>
            <a:r>
              <a:rPr lang="en-US" sz="2400" spc="-10" dirty="0" smtClean="0">
                <a:solidFill>
                  <a:srgbClr val="0E3652"/>
                </a:solidFill>
              </a:rPr>
              <a:t>houses  listed </a:t>
            </a:r>
            <a:r>
              <a:rPr lang="en-US" sz="2400" spc="20" dirty="0" smtClean="0">
                <a:solidFill>
                  <a:srgbClr val="0E3652"/>
                </a:solidFill>
              </a:rPr>
              <a:t>below </a:t>
            </a:r>
            <a:r>
              <a:rPr lang="en-US" sz="2400" spc="30" dirty="0" smtClean="0">
                <a:solidFill>
                  <a:srgbClr val="0E3652"/>
                </a:solidFill>
              </a:rPr>
              <a:t>$600,000 </a:t>
            </a:r>
            <a:r>
              <a:rPr lang="en-US" sz="2400" spc="40" dirty="0" smtClean="0">
                <a:solidFill>
                  <a:srgbClr val="0E3652"/>
                </a:solidFill>
              </a:rPr>
              <a:t>but </a:t>
            </a:r>
            <a:r>
              <a:rPr lang="en-US" sz="2400" spc="-40" dirty="0" smtClean="0">
                <a:solidFill>
                  <a:srgbClr val="0E3652"/>
                </a:solidFill>
              </a:rPr>
              <a:t>a </a:t>
            </a:r>
            <a:r>
              <a:rPr lang="en-US" sz="2400" spc="10" dirty="0" smtClean="0">
                <a:solidFill>
                  <a:srgbClr val="0E3652"/>
                </a:solidFill>
              </a:rPr>
              <a:t>few </a:t>
            </a:r>
            <a:r>
              <a:rPr lang="en-US" sz="2400" spc="-10" dirty="0" smtClean="0">
                <a:solidFill>
                  <a:srgbClr val="0E3652"/>
                </a:solidFill>
              </a:rPr>
              <a:t>houses above </a:t>
            </a:r>
            <a:r>
              <a:rPr lang="en-US" sz="2400" spc="40" dirty="0" smtClean="0">
                <a:solidFill>
                  <a:srgbClr val="0E3652"/>
                </a:solidFill>
              </a:rPr>
              <a:t>$3</a:t>
            </a:r>
            <a:r>
              <a:rPr lang="en-US" sz="2400" spc="159" dirty="0" smtClean="0">
                <a:solidFill>
                  <a:srgbClr val="0E3652"/>
                </a:solidFill>
              </a:rPr>
              <a:t> </a:t>
            </a:r>
            <a:r>
              <a:rPr lang="en-US" sz="2400" spc="-20" dirty="0" smtClean="0">
                <a:solidFill>
                  <a:srgbClr val="0E3652"/>
                </a:solidFill>
              </a:rPr>
              <a:t>million.</a:t>
            </a:r>
            <a:endParaRPr lang="en-US" sz="2400" spc="-20" dirty="0">
              <a:solidFill>
                <a:srgbClr val="0E36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470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158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2458" y="3563950"/>
            <a:ext cx="972703" cy="911733"/>
          </a:xfrm>
          <a:prstGeom prst="rect">
            <a:avLst/>
          </a:prstGeom>
        </p:spPr>
        <p:txBody>
          <a:bodyPr vert="horz" wrap="square" lIns="0" tIns="101926" rIns="0" bIns="0" rtlCol="0">
            <a:spAutoFit/>
          </a:bodyPr>
          <a:lstStyle/>
          <a:p>
            <a:pPr marL="505869" indent="-464342">
              <a:spcBef>
                <a:spcPts val="803"/>
              </a:spcBef>
              <a:buClr>
                <a:srgbClr val="024F84"/>
              </a:buClr>
              <a:buAutoNum type="alphaLcParenBoth"/>
              <a:tabLst>
                <a:tab pos="507125" algn="l"/>
              </a:tabLst>
            </a:pPr>
            <a:r>
              <a:rPr sz="2378" spc="-99" dirty="0">
                <a:latin typeface="Arial"/>
                <a:cs typeface="Arial"/>
              </a:rPr>
              <a:t>ye</a:t>
            </a:r>
            <a:r>
              <a:rPr sz="2378" spc="-59" dirty="0">
                <a:latin typeface="Arial"/>
                <a:cs typeface="Arial"/>
              </a:rPr>
              <a:t>s</a:t>
            </a:r>
            <a:endParaRPr sz="2378" dirty="0">
              <a:latin typeface="Arial"/>
              <a:cs typeface="Arial"/>
            </a:endParaRPr>
          </a:p>
          <a:p>
            <a:pPr marL="505869" indent="-480701">
              <a:spcBef>
                <a:spcPts val="604"/>
              </a:spcBef>
              <a:buClr>
                <a:srgbClr val="024F84"/>
              </a:buClr>
              <a:buAutoNum type="alphaLcParenBoth"/>
              <a:tabLst>
                <a:tab pos="507125" algn="l"/>
              </a:tabLst>
            </a:pPr>
            <a:r>
              <a:rPr sz="2378" i="1" spc="-40" dirty="0">
                <a:solidFill>
                  <a:srgbClr val="C00000"/>
                </a:solidFill>
                <a:latin typeface="Arial"/>
                <a:cs typeface="Arial"/>
              </a:rPr>
              <a:t>no</a:t>
            </a:r>
            <a:endParaRPr sz="2378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387927" y="2066461"/>
            <a:ext cx="11231418" cy="358602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50334" rIns="0" bIns="0" rtlCol="0">
            <a:spAutoFit/>
          </a:bodyPr>
          <a:lstStyle/>
          <a:p>
            <a:pPr marL="118288">
              <a:spcBef>
                <a:spcPts val="396"/>
              </a:spcBef>
            </a:pPr>
            <a:r>
              <a:rPr sz="2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2000" spc="-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387927" y="2470893"/>
            <a:ext cx="11231418" cy="794767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61657" rIns="0" bIns="0" rtlCol="0">
            <a:spAutoFit/>
          </a:bodyPr>
          <a:lstStyle/>
          <a:p>
            <a:pPr marL="118288" marR="151006">
              <a:spcBef>
                <a:spcPts val="484"/>
              </a:spcBef>
            </a:pPr>
            <a:r>
              <a:rPr sz="2380" spc="-69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2380" spc="-4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2380" spc="-50" dirty="0">
                <a:solidFill>
                  <a:srgbClr val="1A2E3D"/>
                </a:solidFill>
                <a:latin typeface="Arial"/>
                <a:cs typeface="Arial"/>
              </a:rPr>
              <a:t>estimate </a:t>
            </a:r>
            <a:r>
              <a:rPr sz="2380" spc="-40" dirty="0">
                <a:solidFill>
                  <a:srgbClr val="1A2E3D"/>
                </a:solidFill>
                <a:latin typeface="Arial"/>
                <a:cs typeface="Arial"/>
              </a:rPr>
              <a:t>the probability </a:t>
            </a:r>
            <a:r>
              <a:rPr sz="2380" spc="-2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2380" spc="-99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2380" spc="-50" dirty="0">
                <a:solidFill>
                  <a:srgbClr val="0070C0"/>
                </a:solidFill>
                <a:latin typeface="Arial"/>
                <a:cs typeface="Arial"/>
              </a:rPr>
              <a:t>randomly </a:t>
            </a:r>
            <a:r>
              <a:rPr sz="2380" spc="-40" dirty="0">
                <a:solidFill>
                  <a:srgbClr val="0070C0"/>
                </a:solidFill>
                <a:latin typeface="Arial"/>
                <a:cs typeface="Arial"/>
              </a:rPr>
              <a:t>chosen </a:t>
            </a:r>
            <a:r>
              <a:rPr sz="2380" spc="-59" dirty="0">
                <a:solidFill>
                  <a:srgbClr val="0070C0"/>
                </a:solidFill>
                <a:latin typeface="Arial"/>
                <a:cs typeface="Arial"/>
              </a:rPr>
              <a:t>house  </a:t>
            </a:r>
            <a:r>
              <a:rPr sz="2380" spc="-79" dirty="0">
                <a:solidFill>
                  <a:srgbClr val="0070C0"/>
                </a:solidFill>
                <a:latin typeface="Arial"/>
                <a:cs typeface="Arial"/>
              </a:rPr>
              <a:t>in </a:t>
            </a:r>
            <a:r>
              <a:rPr sz="2380" spc="-99" dirty="0">
                <a:solidFill>
                  <a:srgbClr val="0070C0"/>
                </a:solidFill>
                <a:latin typeface="Arial"/>
                <a:cs typeface="Arial"/>
              </a:rPr>
              <a:t>Topanga</a:t>
            </a:r>
            <a:r>
              <a:rPr sz="2380" spc="-99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2380" spc="-10" dirty="0">
                <a:solidFill>
                  <a:srgbClr val="1A2E3D"/>
                </a:solidFill>
                <a:latin typeface="Arial"/>
                <a:cs typeface="Arial"/>
              </a:rPr>
              <a:t>costs </a:t>
            </a:r>
            <a:r>
              <a:rPr sz="2380" spc="-59" dirty="0">
                <a:solidFill>
                  <a:srgbClr val="1A2E3D"/>
                </a:solidFill>
                <a:latin typeface="Arial"/>
                <a:cs typeface="Arial"/>
              </a:rPr>
              <a:t>more </a:t>
            </a:r>
            <a:r>
              <a:rPr sz="2380" spc="-50" dirty="0">
                <a:solidFill>
                  <a:srgbClr val="1A2E3D"/>
                </a:solidFill>
                <a:latin typeface="Arial"/>
                <a:cs typeface="Arial"/>
              </a:rPr>
              <a:t>than </a:t>
            </a:r>
            <a:r>
              <a:rPr sz="2380" spc="-10" dirty="0">
                <a:solidFill>
                  <a:srgbClr val="1A2E3D"/>
                </a:solidFill>
                <a:latin typeface="Arial"/>
                <a:cs typeface="Arial"/>
              </a:rPr>
              <a:t>$1.4 </a:t>
            </a:r>
            <a:r>
              <a:rPr sz="2380" spc="-69" dirty="0">
                <a:solidFill>
                  <a:srgbClr val="1A2E3D"/>
                </a:solidFill>
                <a:latin typeface="Arial"/>
                <a:cs typeface="Arial"/>
              </a:rPr>
              <a:t>million </a:t>
            </a:r>
            <a:r>
              <a:rPr sz="2380" u="sng" spc="-59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2380" u="sng" spc="-4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2380" u="sng" spc="-59" dirty="0">
                <a:solidFill>
                  <a:srgbClr val="1A2E3D"/>
                </a:solidFill>
                <a:latin typeface="Arial"/>
                <a:cs typeface="Arial"/>
              </a:rPr>
              <a:t>normal  </a:t>
            </a:r>
            <a:r>
              <a:rPr sz="2380" u="sng" spc="-40" dirty="0">
                <a:solidFill>
                  <a:srgbClr val="1A2E3D"/>
                </a:solidFill>
                <a:latin typeface="Arial"/>
                <a:cs typeface="Arial"/>
              </a:rPr>
              <a:t>distribution</a:t>
            </a:r>
            <a:r>
              <a:rPr sz="2380" spc="-40" dirty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2380" dirty="0"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387927" y="293998"/>
            <a:ext cx="11231418" cy="175102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159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8288" marR="156039">
              <a:lnSpc>
                <a:spcPct val="114700"/>
              </a:lnSpc>
              <a:spcBef>
                <a:spcPts val="404"/>
              </a:spcBef>
            </a:pPr>
            <a:r>
              <a:rPr lang="en-US" sz="2400" spc="-40" dirty="0" smtClean="0">
                <a:solidFill>
                  <a:srgbClr val="0E3652"/>
                </a:solidFill>
              </a:rPr>
              <a:t>A random </a:t>
            </a:r>
            <a:r>
              <a:rPr lang="en-US" sz="2400" dirty="0" smtClean="0">
                <a:solidFill>
                  <a:srgbClr val="0E3652"/>
                </a:solidFill>
              </a:rPr>
              <a:t>housing </a:t>
            </a:r>
            <a:r>
              <a:rPr lang="en-US" sz="2400" spc="-30" dirty="0" smtClean="0">
                <a:solidFill>
                  <a:srgbClr val="0E3652"/>
                </a:solidFill>
              </a:rPr>
              <a:t>survey </a:t>
            </a:r>
            <a:r>
              <a:rPr lang="en-US" sz="2400" spc="10" dirty="0" smtClean="0">
                <a:solidFill>
                  <a:srgbClr val="0E3652"/>
                </a:solidFill>
              </a:rPr>
              <a:t>was </a:t>
            </a:r>
            <a:r>
              <a:rPr lang="en-US" sz="2400" spc="40" dirty="0" smtClean="0">
                <a:solidFill>
                  <a:srgbClr val="0E3652"/>
                </a:solidFill>
              </a:rPr>
              <a:t>conducted </a:t>
            </a:r>
            <a:r>
              <a:rPr lang="en-US" sz="2400" spc="50" dirty="0" smtClean="0">
                <a:solidFill>
                  <a:srgbClr val="0E3652"/>
                </a:solidFill>
              </a:rPr>
              <a:t>to </a:t>
            </a:r>
            <a:r>
              <a:rPr lang="en-US" sz="2400" dirty="0" smtClean="0">
                <a:solidFill>
                  <a:srgbClr val="0E3652"/>
                </a:solidFill>
              </a:rPr>
              <a:t>determine the price </a:t>
            </a:r>
            <a:r>
              <a:rPr lang="en-US" sz="2400" spc="10" dirty="0" smtClean="0">
                <a:solidFill>
                  <a:srgbClr val="0E3652"/>
                </a:solidFill>
              </a:rPr>
              <a:t>of </a:t>
            </a:r>
            <a:r>
              <a:rPr lang="en-US" sz="2400" spc="-40" dirty="0" smtClean="0">
                <a:solidFill>
                  <a:srgbClr val="0E3652"/>
                </a:solidFill>
              </a:rPr>
              <a:t>a </a:t>
            </a:r>
            <a:r>
              <a:rPr lang="en-US" sz="2400" dirty="0" smtClean="0">
                <a:solidFill>
                  <a:srgbClr val="0E3652"/>
                </a:solidFill>
              </a:rPr>
              <a:t>typical  </a:t>
            </a:r>
            <a:r>
              <a:rPr lang="en-US" sz="2400" spc="10" dirty="0" smtClean="0">
                <a:solidFill>
                  <a:srgbClr val="0E3652"/>
                </a:solidFill>
              </a:rPr>
              <a:t>home </a:t>
            </a:r>
            <a:r>
              <a:rPr lang="en-US" sz="2400" spc="-40" dirty="0" smtClean="0">
                <a:solidFill>
                  <a:srgbClr val="0E3652"/>
                </a:solidFill>
              </a:rPr>
              <a:t>in </a:t>
            </a:r>
            <a:r>
              <a:rPr lang="en-US" sz="2400" spc="-30" dirty="0" smtClean="0">
                <a:solidFill>
                  <a:srgbClr val="0E3652"/>
                </a:solidFill>
              </a:rPr>
              <a:t>Topanga, </a:t>
            </a:r>
            <a:r>
              <a:rPr lang="en-US" sz="2400" dirty="0" smtClean="0">
                <a:solidFill>
                  <a:srgbClr val="0E3652"/>
                </a:solidFill>
              </a:rPr>
              <a:t>CA. </a:t>
            </a:r>
            <a:r>
              <a:rPr lang="en-US" sz="2400" spc="-40" dirty="0" smtClean="0">
                <a:solidFill>
                  <a:srgbClr val="0E3652"/>
                </a:solidFill>
              </a:rPr>
              <a:t>The </a:t>
            </a:r>
            <a:r>
              <a:rPr lang="en-US" sz="2400" spc="-10" dirty="0" smtClean="0">
                <a:solidFill>
                  <a:srgbClr val="0E3652"/>
                </a:solidFill>
              </a:rPr>
              <a:t>mean </a:t>
            </a:r>
            <a:r>
              <a:rPr lang="en-US" sz="2400" dirty="0" smtClean="0">
                <a:solidFill>
                  <a:srgbClr val="0E3652"/>
                </a:solidFill>
              </a:rPr>
              <a:t>price </a:t>
            </a:r>
            <a:r>
              <a:rPr lang="en-US" sz="2400" spc="10" dirty="0" smtClean="0">
                <a:solidFill>
                  <a:srgbClr val="0E3652"/>
                </a:solidFill>
              </a:rPr>
              <a:t>of </a:t>
            </a:r>
            <a:r>
              <a:rPr lang="en-US" sz="2400" spc="-40" dirty="0" smtClean="0">
                <a:solidFill>
                  <a:srgbClr val="0E3652"/>
                </a:solidFill>
              </a:rPr>
              <a:t>a </a:t>
            </a:r>
            <a:r>
              <a:rPr lang="en-US" sz="2400" spc="-10" dirty="0" smtClean="0">
                <a:solidFill>
                  <a:srgbClr val="0E3652"/>
                </a:solidFill>
              </a:rPr>
              <a:t>house </a:t>
            </a:r>
            <a:r>
              <a:rPr lang="en-US" sz="2400" spc="10" dirty="0" smtClean="0">
                <a:solidFill>
                  <a:srgbClr val="0E3652"/>
                </a:solidFill>
              </a:rPr>
              <a:t>was </a:t>
            </a:r>
            <a:r>
              <a:rPr lang="en-US" sz="2400" spc="-20" dirty="0" smtClean="0">
                <a:solidFill>
                  <a:srgbClr val="0E3652"/>
                </a:solidFill>
              </a:rPr>
              <a:t>roughly </a:t>
            </a:r>
            <a:r>
              <a:rPr lang="en-US" sz="2400" spc="30" dirty="0" smtClean="0">
                <a:solidFill>
                  <a:srgbClr val="0E3652"/>
                </a:solidFill>
              </a:rPr>
              <a:t>$1.3  </a:t>
            </a:r>
            <a:r>
              <a:rPr lang="en-US" sz="2400" spc="-30" dirty="0" smtClean="0">
                <a:solidFill>
                  <a:srgbClr val="0E3652"/>
                </a:solidFill>
              </a:rPr>
              <a:t>million </a:t>
            </a:r>
            <a:r>
              <a:rPr lang="en-US" sz="2400" spc="20" dirty="0" smtClean="0">
                <a:solidFill>
                  <a:srgbClr val="0E3652"/>
                </a:solidFill>
              </a:rPr>
              <a:t>with </a:t>
            </a:r>
            <a:r>
              <a:rPr lang="en-US" sz="2400" spc="-40" dirty="0" smtClean="0">
                <a:solidFill>
                  <a:srgbClr val="0E3652"/>
                </a:solidFill>
              </a:rPr>
              <a:t>a </a:t>
            </a:r>
            <a:r>
              <a:rPr lang="en-US" sz="2400" spc="10" dirty="0" smtClean="0">
                <a:solidFill>
                  <a:srgbClr val="0E3652"/>
                </a:solidFill>
              </a:rPr>
              <a:t>standard </a:t>
            </a:r>
            <a:r>
              <a:rPr lang="en-US" sz="2400" spc="-10" dirty="0" smtClean="0">
                <a:solidFill>
                  <a:srgbClr val="0E3652"/>
                </a:solidFill>
              </a:rPr>
              <a:t>deviation </a:t>
            </a:r>
            <a:r>
              <a:rPr lang="en-US" sz="2400" spc="10" dirty="0" smtClean="0">
                <a:solidFill>
                  <a:srgbClr val="0E3652"/>
                </a:solidFill>
              </a:rPr>
              <a:t>of </a:t>
            </a:r>
            <a:r>
              <a:rPr lang="en-US" sz="2400" spc="30" dirty="0" smtClean="0">
                <a:solidFill>
                  <a:srgbClr val="0E3652"/>
                </a:solidFill>
              </a:rPr>
              <a:t>$300,000. </a:t>
            </a:r>
            <a:r>
              <a:rPr lang="en-US" sz="2400" spc="-50" dirty="0" smtClean="0">
                <a:solidFill>
                  <a:srgbClr val="0E3652"/>
                </a:solidFill>
              </a:rPr>
              <a:t>There </a:t>
            </a:r>
            <a:r>
              <a:rPr lang="en-US" sz="2400" spc="-10" dirty="0" smtClean="0">
                <a:solidFill>
                  <a:srgbClr val="0E3652"/>
                </a:solidFill>
              </a:rPr>
              <a:t>were </a:t>
            </a:r>
            <a:r>
              <a:rPr lang="en-US" sz="2400" spc="20" dirty="0" smtClean="0">
                <a:solidFill>
                  <a:srgbClr val="0E3652"/>
                </a:solidFill>
              </a:rPr>
              <a:t>no </a:t>
            </a:r>
            <a:r>
              <a:rPr lang="en-US" sz="2400" spc="-10" dirty="0" smtClean="0">
                <a:solidFill>
                  <a:srgbClr val="0E3652"/>
                </a:solidFill>
              </a:rPr>
              <a:t>houses  listed </a:t>
            </a:r>
            <a:r>
              <a:rPr lang="en-US" sz="2400" spc="20" dirty="0" smtClean="0">
                <a:solidFill>
                  <a:srgbClr val="0E3652"/>
                </a:solidFill>
              </a:rPr>
              <a:t>below </a:t>
            </a:r>
            <a:r>
              <a:rPr lang="en-US" sz="2400" spc="30" dirty="0" smtClean="0">
                <a:solidFill>
                  <a:srgbClr val="0E3652"/>
                </a:solidFill>
              </a:rPr>
              <a:t>$600,000 </a:t>
            </a:r>
            <a:r>
              <a:rPr lang="en-US" sz="2400" spc="40" dirty="0" smtClean="0">
                <a:solidFill>
                  <a:srgbClr val="0E3652"/>
                </a:solidFill>
              </a:rPr>
              <a:t>but </a:t>
            </a:r>
            <a:r>
              <a:rPr lang="en-US" sz="2400" spc="-40" dirty="0" smtClean="0">
                <a:solidFill>
                  <a:srgbClr val="0E3652"/>
                </a:solidFill>
              </a:rPr>
              <a:t>a </a:t>
            </a:r>
            <a:r>
              <a:rPr lang="en-US" sz="2400" spc="10" dirty="0" smtClean="0">
                <a:solidFill>
                  <a:srgbClr val="0E3652"/>
                </a:solidFill>
              </a:rPr>
              <a:t>few </a:t>
            </a:r>
            <a:r>
              <a:rPr lang="en-US" sz="2400" spc="-10" dirty="0" smtClean="0">
                <a:solidFill>
                  <a:srgbClr val="0E3652"/>
                </a:solidFill>
              </a:rPr>
              <a:t>houses above </a:t>
            </a:r>
            <a:r>
              <a:rPr lang="en-US" sz="2400" spc="40" dirty="0" smtClean="0">
                <a:solidFill>
                  <a:srgbClr val="0E3652"/>
                </a:solidFill>
              </a:rPr>
              <a:t>$3</a:t>
            </a:r>
            <a:r>
              <a:rPr lang="en-US" sz="2400" spc="159" dirty="0" smtClean="0">
                <a:solidFill>
                  <a:srgbClr val="0E3652"/>
                </a:solidFill>
              </a:rPr>
              <a:t> </a:t>
            </a:r>
            <a:r>
              <a:rPr lang="en-US" sz="2400" spc="-20" dirty="0" smtClean="0">
                <a:solidFill>
                  <a:srgbClr val="0E3652"/>
                </a:solidFill>
              </a:rPr>
              <a:t>million.</a:t>
            </a:r>
            <a:endParaRPr lang="en-US" sz="2400" spc="-20" dirty="0">
              <a:solidFill>
                <a:srgbClr val="0E365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81974" y="4486014"/>
                <a:ext cx="6743239" cy="1190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78" dirty="0"/>
                  <a:t>The </a:t>
                </a:r>
                <a:r>
                  <a:rPr lang="en-US" sz="2378" dirty="0">
                    <a:solidFill>
                      <a:srgbClr val="0070C0"/>
                    </a:solidFill>
                  </a:rPr>
                  <a:t>POPULATION (of houses) distribution </a:t>
                </a:r>
                <a:r>
                  <a:rPr lang="en-US" sz="2378" dirty="0"/>
                  <a:t>is NOT normal.</a:t>
                </a:r>
              </a:p>
              <a:p>
                <a14:m>
                  <m:oMath xmlns:m="http://schemas.openxmlformats.org/officeDocument/2006/math">
                    <m:r>
                      <a:rPr lang="en-US" sz="2378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=$1.3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=$0.3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378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74" y="4486014"/>
                <a:ext cx="6743239" cy="1190134"/>
              </a:xfrm>
              <a:prstGeom prst="rect">
                <a:avLst/>
              </a:prstGeom>
              <a:blipFill>
                <a:blip r:embed="rId2"/>
                <a:stretch>
                  <a:fillRect l="-1356" t="-4615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4434980" y="5392024"/>
            <a:ext cx="3624044" cy="453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34981" y="5241023"/>
            <a:ext cx="3332799" cy="525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515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1585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927" y="293998"/>
            <a:ext cx="11231418" cy="175102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1590" rIns="0" bIns="0" rtlCol="0" anchor="ctr">
            <a:spAutoFit/>
          </a:bodyPr>
          <a:lstStyle/>
          <a:p>
            <a:pPr marL="118288" marR="156039">
              <a:lnSpc>
                <a:spcPct val="114700"/>
              </a:lnSpc>
              <a:spcBef>
                <a:spcPts val="404"/>
              </a:spcBef>
            </a:pPr>
            <a:r>
              <a:rPr sz="2400" spc="-40" dirty="0">
                <a:solidFill>
                  <a:srgbClr val="0E3652"/>
                </a:solidFill>
              </a:rPr>
              <a:t>A </a:t>
            </a:r>
            <a:r>
              <a:rPr lang="en-US" sz="2400" spc="-40" dirty="0" smtClean="0">
                <a:solidFill>
                  <a:srgbClr val="0E3652"/>
                </a:solidFill>
              </a:rPr>
              <a:t>random </a:t>
            </a:r>
            <a:r>
              <a:rPr sz="2400" dirty="0" smtClean="0">
                <a:solidFill>
                  <a:srgbClr val="0E3652"/>
                </a:solidFill>
              </a:rPr>
              <a:t>housing </a:t>
            </a:r>
            <a:r>
              <a:rPr sz="2400" spc="-30" dirty="0">
                <a:solidFill>
                  <a:srgbClr val="0E3652"/>
                </a:solidFill>
              </a:rPr>
              <a:t>survey </a:t>
            </a:r>
            <a:r>
              <a:rPr sz="2400" spc="10" dirty="0">
                <a:solidFill>
                  <a:srgbClr val="0E3652"/>
                </a:solidFill>
              </a:rPr>
              <a:t>was </a:t>
            </a:r>
            <a:r>
              <a:rPr sz="2400" spc="40" dirty="0">
                <a:solidFill>
                  <a:srgbClr val="0E3652"/>
                </a:solidFill>
              </a:rPr>
              <a:t>conducted </a:t>
            </a:r>
            <a:r>
              <a:rPr sz="2400" spc="50" dirty="0">
                <a:solidFill>
                  <a:srgbClr val="0E3652"/>
                </a:solidFill>
              </a:rPr>
              <a:t>to </a:t>
            </a:r>
            <a:r>
              <a:rPr sz="2400" dirty="0">
                <a:solidFill>
                  <a:srgbClr val="0E3652"/>
                </a:solidFill>
              </a:rPr>
              <a:t>determine the price </a:t>
            </a:r>
            <a:r>
              <a:rPr sz="2400" spc="10" dirty="0">
                <a:solidFill>
                  <a:srgbClr val="0E3652"/>
                </a:solidFill>
              </a:rPr>
              <a:t>of </a:t>
            </a:r>
            <a:r>
              <a:rPr sz="2400" spc="-40" dirty="0">
                <a:solidFill>
                  <a:srgbClr val="0E3652"/>
                </a:solidFill>
              </a:rPr>
              <a:t>a </a:t>
            </a:r>
            <a:r>
              <a:rPr sz="2400" dirty="0">
                <a:solidFill>
                  <a:srgbClr val="0E3652"/>
                </a:solidFill>
              </a:rPr>
              <a:t>typical  </a:t>
            </a:r>
            <a:r>
              <a:rPr sz="2400" spc="10" dirty="0">
                <a:solidFill>
                  <a:srgbClr val="0E3652"/>
                </a:solidFill>
              </a:rPr>
              <a:t>home </a:t>
            </a:r>
            <a:r>
              <a:rPr sz="2400" spc="-40" dirty="0">
                <a:solidFill>
                  <a:srgbClr val="0E3652"/>
                </a:solidFill>
              </a:rPr>
              <a:t>in </a:t>
            </a:r>
            <a:r>
              <a:rPr sz="2400" spc="-30" dirty="0">
                <a:solidFill>
                  <a:srgbClr val="0E3652"/>
                </a:solidFill>
              </a:rPr>
              <a:t>Topanga, </a:t>
            </a:r>
            <a:r>
              <a:rPr sz="2400" dirty="0">
                <a:solidFill>
                  <a:srgbClr val="0E3652"/>
                </a:solidFill>
              </a:rPr>
              <a:t>CA. </a:t>
            </a:r>
            <a:r>
              <a:rPr sz="2400" spc="-40" dirty="0">
                <a:solidFill>
                  <a:srgbClr val="0E3652"/>
                </a:solidFill>
              </a:rPr>
              <a:t>The </a:t>
            </a:r>
            <a:r>
              <a:rPr sz="2400" spc="-10" dirty="0">
                <a:solidFill>
                  <a:srgbClr val="0E3652"/>
                </a:solidFill>
              </a:rPr>
              <a:t>mean </a:t>
            </a:r>
            <a:r>
              <a:rPr sz="2400" dirty="0">
                <a:solidFill>
                  <a:srgbClr val="0E3652"/>
                </a:solidFill>
              </a:rPr>
              <a:t>price </a:t>
            </a:r>
            <a:r>
              <a:rPr sz="2400" spc="10" dirty="0">
                <a:solidFill>
                  <a:srgbClr val="0E3652"/>
                </a:solidFill>
              </a:rPr>
              <a:t>of </a:t>
            </a:r>
            <a:r>
              <a:rPr sz="2400" spc="-40" dirty="0">
                <a:solidFill>
                  <a:srgbClr val="0E3652"/>
                </a:solidFill>
              </a:rPr>
              <a:t>a </a:t>
            </a:r>
            <a:r>
              <a:rPr sz="2400" spc="-10" dirty="0">
                <a:solidFill>
                  <a:srgbClr val="0E3652"/>
                </a:solidFill>
              </a:rPr>
              <a:t>house </a:t>
            </a:r>
            <a:r>
              <a:rPr sz="2400" spc="10" dirty="0">
                <a:solidFill>
                  <a:srgbClr val="0E3652"/>
                </a:solidFill>
              </a:rPr>
              <a:t>was </a:t>
            </a:r>
            <a:r>
              <a:rPr sz="2400" spc="-20" dirty="0">
                <a:solidFill>
                  <a:srgbClr val="0E3652"/>
                </a:solidFill>
              </a:rPr>
              <a:t>roughly </a:t>
            </a:r>
            <a:r>
              <a:rPr sz="2400" spc="30" dirty="0">
                <a:solidFill>
                  <a:srgbClr val="0E3652"/>
                </a:solidFill>
              </a:rPr>
              <a:t>$1.3  </a:t>
            </a:r>
            <a:r>
              <a:rPr sz="2400" spc="-30" dirty="0">
                <a:solidFill>
                  <a:srgbClr val="0E3652"/>
                </a:solidFill>
              </a:rPr>
              <a:t>million </a:t>
            </a:r>
            <a:r>
              <a:rPr sz="2400" spc="20" dirty="0">
                <a:solidFill>
                  <a:srgbClr val="0E3652"/>
                </a:solidFill>
              </a:rPr>
              <a:t>with </a:t>
            </a:r>
            <a:r>
              <a:rPr sz="2400" spc="-40" dirty="0">
                <a:solidFill>
                  <a:srgbClr val="0E3652"/>
                </a:solidFill>
              </a:rPr>
              <a:t>a </a:t>
            </a:r>
            <a:r>
              <a:rPr sz="2400" spc="10" dirty="0">
                <a:solidFill>
                  <a:srgbClr val="0E3652"/>
                </a:solidFill>
              </a:rPr>
              <a:t>standard </a:t>
            </a:r>
            <a:r>
              <a:rPr sz="2400" spc="-10" dirty="0">
                <a:solidFill>
                  <a:srgbClr val="0E3652"/>
                </a:solidFill>
              </a:rPr>
              <a:t>deviation </a:t>
            </a:r>
            <a:r>
              <a:rPr sz="2400" spc="10" dirty="0">
                <a:solidFill>
                  <a:srgbClr val="0E3652"/>
                </a:solidFill>
              </a:rPr>
              <a:t>of </a:t>
            </a:r>
            <a:r>
              <a:rPr sz="2400" spc="30" dirty="0">
                <a:solidFill>
                  <a:srgbClr val="0E3652"/>
                </a:solidFill>
              </a:rPr>
              <a:t>$300,000. </a:t>
            </a:r>
            <a:r>
              <a:rPr sz="2400" spc="-50" dirty="0">
                <a:solidFill>
                  <a:srgbClr val="0E3652"/>
                </a:solidFill>
              </a:rPr>
              <a:t>There </a:t>
            </a:r>
            <a:r>
              <a:rPr sz="2400" spc="-10" dirty="0">
                <a:solidFill>
                  <a:srgbClr val="0E3652"/>
                </a:solidFill>
              </a:rPr>
              <a:t>were </a:t>
            </a:r>
            <a:r>
              <a:rPr sz="2400" spc="20" dirty="0">
                <a:solidFill>
                  <a:srgbClr val="0E3652"/>
                </a:solidFill>
              </a:rPr>
              <a:t>no </a:t>
            </a:r>
            <a:r>
              <a:rPr sz="2400" spc="-10" dirty="0">
                <a:solidFill>
                  <a:srgbClr val="0E3652"/>
                </a:solidFill>
              </a:rPr>
              <a:t>houses  listed </a:t>
            </a:r>
            <a:r>
              <a:rPr sz="2400" spc="20" dirty="0">
                <a:solidFill>
                  <a:srgbClr val="0E3652"/>
                </a:solidFill>
              </a:rPr>
              <a:t>below </a:t>
            </a:r>
            <a:r>
              <a:rPr sz="2400" spc="30" dirty="0">
                <a:solidFill>
                  <a:srgbClr val="0E3652"/>
                </a:solidFill>
              </a:rPr>
              <a:t>$600,000 </a:t>
            </a:r>
            <a:r>
              <a:rPr sz="2400" spc="40" dirty="0">
                <a:solidFill>
                  <a:srgbClr val="0E3652"/>
                </a:solidFill>
              </a:rPr>
              <a:t>but </a:t>
            </a:r>
            <a:r>
              <a:rPr sz="2400" spc="-40" dirty="0">
                <a:solidFill>
                  <a:srgbClr val="0E3652"/>
                </a:solidFill>
              </a:rPr>
              <a:t>a </a:t>
            </a:r>
            <a:r>
              <a:rPr sz="2400" spc="10" dirty="0">
                <a:solidFill>
                  <a:srgbClr val="0E3652"/>
                </a:solidFill>
              </a:rPr>
              <a:t>few </a:t>
            </a:r>
            <a:r>
              <a:rPr sz="2400" spc="-10" dirty="0">
                <a:solidFill>
                  <a:srgbClr val="0E3652"/>
                </a:solidFill>
              </a:rPr>
              <a:t>houses above </a:t>
            </a:r>
            <a:r>
              <a:rPr sz="2400" spc="40" dirty="0">
                <a:solidFill>
                  <a:srgbClr val="0E3652"/>
                </a:solidFill>
              </a:rPr>
              <a:t>$3</a:t>
            </a:r>
            <a:r>
              <a:rPr sz="2400" spc="159" dirty="0">
                <a:solidFill>
                  <a:srgbClr val="0E3652"/>
                </a:solidFill>
              </a:rPr>
              <a:t> </a:t>
            </a:r>
            <a:r>
              <a:rPr sz="2400" spc="-20" dirty="0">
                <a:solidFill>
                  <a:srgbClr val="0E3652"/>
                </a:solidFill>
              </a:rPr>
              <a:t>million.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7927" y="2066460"/>
            <a:ext cx="11231418" cy="35584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50334" rIns="0" bIns="0" rtlCol="0">
            <a:spAutoFit/>
          </a:bodyPr>
          <a:lstStyle/>
          <a:p>
            <a:pPr marL="118288">
              <a:spcBef>
                <a:spcPts val="396"/>
              </a:spcBef>
            </a:pPr>
            <a:r>
              <a:rPr sz="1982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10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982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2457" y="3563950"/>
            <a:ext cx="982768" cy="911733"/>
          </a:xfrm>
          <a:prstGeom prst="rect">
            <a:avLst/>
          </a:prstGeom>
        </p:spPr>
        <p:txBody>
          <a:bodyPr vert="horz" wrap="square" lIns="0" tIns="101926" rIns="0" bIns="0" rtlCol="0">
            <a:spAutoFit/>
          </a:bodyPr>
          <a:lstStyle/>
          <a:p>
            <a:pPr marL="505869" indent="-464342">
              <a:spcBef>
                <a:spcPts val="803"/>
              </a:spcBef>
              <a:buClr>
                <a:srgbClr val="024F84"/>
              </a:buClr>
              <a:buFont typeface="Arial"/>
              <a:buAutoNum type="alphaLcParenBoth"/>
              <a:tabLst>
                <a:tab pos="507125" algn="l"/>
              </a:tabLst>
            </a:pPr>
            <a:r>
              <a:rPr sz="2378" spc="-59" dirty="0">
                <a:latin typeface="Arial"/>
                <a:cs typeface="Arial"/>
              </a:rPr>
              <a:t>yes</a:t>
            </a:r>
            <a:endParaRPr sz="2378" dirty="0">
              <a:latin typeface="Arial"/>
              <a:cs typeface="Arial"/>
            </a:endParaRPr>
          </a:p>
          <a:p>
            <a:pPr marL="505869" indent="-480701">
              <a:spcBef>
                <a:spcPts val="604"/>
              </a:spcBef>
              <a:buClr>
                <a:srgbClr val="024F84"/>
              </a:buClr>
              <a:buAutoNum type="alphaLcParenBoth"/>
              <a:tabLst>
                <a:tab pos="507125" algn="l"/>
              </a:tabLst>
            </a:pPr>
            <a:r>
              <a:rPr sz="2378" spc="-40" dirty="0">
                <a:latin typeface="Arial"/>
                <a:cs typeface="Arial"/>
              </a:rPr>
              <a:t>no</a:t>
            </a:r>
            <a:endParaRPr sz="2378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87927" y="2470893"/>
            <a:ext cx="11231418" cy="79412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61657" rIns="0" bIns="0" rtlCol="0">
            <a:spAutoFit/>
          </a:bodyPr>
          <a:lstStyle/>
          <a:p>
            <a:pPr marL="118288" marR="251676">
              <a:spcBef>
                <a:spcPts val="484"/>
              </a:spcBef>
            </a:pPr>
            <a:r>
              <a:rPr sz="2378" spc="-69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2378" spc="-4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2378" spc="-50" dirty="0">
                <a:solidFill>
                  <a:srgbClr val="1A2E3D"/>
                </a:solidFill>
                <a:latin typeface="Arial"/>
                <a:cs typeface="Arial"/>
              </a:rPr>
              <a:t>estimate </a:t>
            </a:r>
            <a:r>
              <a:rPr sz="2378" spc="-40" dirty="0">
                <a:solidFill>
                  <a:srgbClr val="1A2E3D"/>
                </a:solidFill>
                <a:latin typeface="Arial"/>
                <a:cs typeface="Arial"/>
              </a:rPr>
              <a:t>the probability </a:t>
            </a:r>
            <a:r>
              <a:rPr sz="2378" spc="-2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2378" spc="-4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2378" spc="-69" dirty="0">
                <a:solidFill>
                  <a:srgbClr val="00B050"/>
                </a:solidFill>
                <a:latin typeface="Arial"/>
                <a:cs typeface="Arial"/>
              </a:rPr>
              <a:t>mean </a:t>
            </a:r>
            <a:r>
              <a:rPr sz="2378" spc="-30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2378" spc="-20" dirty="0">
                <a:solidFill>
                  <a:srgbClr val="C00000"/>
                </a:solidFill>
                <a:latin typeface="Arial"/>
                <a:cs typeface="Arial"/>
              </a:rPr>
              <a:t>60</a:t>
            </a:r>
            <a:r>
              <a:rPr sz="2378" spc="-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378" spc="-50" dirty="0">
                <a:solidFill>
                  <a:srgbClr val="00B050"/>
                </a:solidFill>
                <a:latin typeface="Arial"/>
                <a:cs typeface="Arial"/>
              </a:rPr>
              <a:t>randomly  </a:t>
            </a:r>
            <a:r>
              <a:rPr sz="2378" spc="-40" dirty="0">
                <a:solidFill>
                  <a:srgbClr val="00B050"/>
                </a:solidFill>
                <a:latin typeface="Arial"/>
                <a:cs typeface="Arial"/>
              </a:rPr>
              <a:t>chosen </a:t>
            </a:r>
            <a:r>
              <a:rPr sz="2378" spc="-59" dirty="0">
                <a:solidFill>
                  <a:srgbClr val="00B050"/>
                </a:solidFill>
                <a:latin typeface="Arial"/>
                <a:cs typeface="Arial"/>
              </a:rPr>
              <a:t>houses </a:t>
            </a:r>
            <a:r>
              <a:rPr sz="2378" spc="-79" dirty="0">
                <a:solidFill>
                  <a:srgbClr val="00B050"/>
                </a:solidFill>
                <a:latin typeface="Arial"/>
                <a:cs typeface="Arial"/>
              </a:rPr>
              <a:t>in </a:t>
            </a:r>
            <a:r>
              <a:rPr sz="2378" spc="-99" dirty="0">
                <a:solidFill>
                  <a:srgbClr val="00B050"/>
                </a:solidFill>
                <a:latin typeface="Arial"/>
                <a:cs typeface="Arial"/>
              </a:rPr>
              <a:t>Topanga </a:t>
            </a:r>
            <a:r>
              <a:rPr sz="2378" spc="-79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2378" spc="-59" dirty="0">
                <a:solidFill>
                  <a:srgbClr val="1A2E3D"/>
                </a:solidFill>
                <a:latin typeface="Arial"/>
                <a:cs typeface="Arial"/>
              </a:rPr>
              <a:t>more </a:t>
            </a:r>
            <a:r>
              <a:rPr sz="2378" spc="-50" dirty="0">
                <a:solidFill>
                  <a:srgbClr val="1A2E3D"/>
                </a:solidFill>
                <a:latin typeface="Arial"/>
                <a:cs typeface="Arial"/>
              </a:rPr>
              <a:t>than </a:t>
            </a:r>
            <a:r>
              <a:rPr sz="2378" spc="-10" dirty="0">
                <a:solidFill>
                  <a:srgbClr val="1A2E3D"/>
                </a:solidFill>
                <a:latin typeface="Arial"/>
                <a:cs typeface="Arial"/>
              </a:rPr>
              <a:t>$1.4</a:t>
            </a:r>
            <a:r>
              <a:rPr sz="2378" spc="476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2378" spc="-69" dirty="0">
                <a:solidFill>
                  <a:srgbClr val="1A2E3D"/>
                </a:solidFill>
                <a:latin typeface="Arial"/>
                <a:cs typeface="Arial"/>
              </a:rPr>
              <a:t>million?</a:t>
            </a:r>
            <a:endParaRPr sz="237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9385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9455" y="308519"/>
            <a:ext cx="11222181" cy="518091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lang="en-US" sz="3200" b="1" dirty="0" smtClean="0">
                <a:solidFill>
                  <a:srgbClr val="1A2E3D"/>
                </a:solidFill>
              </a:rPr>
              <a:t>Clicker</a:t>
            </a:r>
            <a:r>
              <a:rPr lang="en-US" sz="3200" b="1" spc="-5" dirty="0" smtClean="0">
                <a:solidFill>
                  <a:srgbClr val="1A2E3D"/>
                </a:solidFill>
              </a:rPr>
              <a:t> </a:t>
            </a:r>
            <a:r>
              <a:rPr lang="en-US" sz="3200" b="1" spc="5" dirty="0" smtClean="0">
                <a:solidFill>
                  <a:srgbClr val="1A2E3D"/>
                </a:solidFill>
              </a:rPr>
              <a:t>question</a:t>
            </a:r>
            <a:endParaRPr lang="en-US" sz="32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69455" y="900326"/>
            <a:ext cx="11222181" cy="1754967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231140">
              <a:lnSpc>
                <a:spcPct val="100000"/>
              </a:lnSpc>
              <a:spcBef>
                <a:spcPts val="244"/>
              </a:spcBef>
            </a:pPr>
            <a:r>
              <a:rPr lang="en-US" sz="2800" dirty="0" smtClean="0"/>
              <a:t>Researcher would like to sample SAT scores from high schools in a state. Each high school has a diverse student body. They randomly select 12 high schools in the state and collect SAT scores from all students in the selected high schools. What type of sampling is this?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364" y="3116295"/>
            <a:ext cx="10215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2800" dirty="0" smtClean="0"/>
              <a:t>Simple Random Sample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Stratified Sampling</a:t>
            </a:r>
          </a:p>
          <a:p>
            <a:pPr marL="514350" indent="-514350">
              <a:buAutoNum type="alphaLcParenBoth"/>
            </a:pPr>
            <a:r>
              <a:rPr lang="en-US" sz="2800" b="1" i="1" dirty="0" smtClean="0">
                <a:solidFill>
                  <a:srgbClr val="C00000"/>
                </a:solidFill>
              </a:rPr>
              <a:t>Cluster Sampling</a:t>
            </a:r>
          </a:p>
          <a:p>
            <a:pPr marL="514350" indent="-514350">
              <a:buAutoNum type="alphaLcParenBoth"/>
            </a:pPr>
            <a:r>
              <a:rPr lang="en-US" sz="2800" dirty="0" smtClean="0"/>
              <a:t>Multistage Sampling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36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1585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927" y="293998"/>
            <a:ext cx="11231418" cy="1751020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1590" rIns="0" bIns="0" rtlCol="0" anchor="ctr">
            <a:spAutoFit/>
          </a:bodyPr>
          <a:lstStyle/>
          <a:p>
            <a:pPr marL="118288" marR="156039">
              <a:lnSpc>
                <a:spcPct val="114700"/>
              </a:lnSpc>
              <a:spcBef>
                <a:spcPts val="404"/>
              </a:spcBef>
            </a:pPr>
            <a:r>
              <a:rPr sz="2400" spc="-40" dirty="0">
                <a:solidFill>
                  <a:srgbClr val="0E3652"/>
                </a:solidFill>
              </a:rPr>
              <a:t>A </a:t>
            </a:r>
            <a:r>
              <a:rPr lang="en-US" sz="2400" spc="-40" dirty="0" smtClean="0">
                <a:solidFill>
                  <a:srgbClr val="00B0F0"/>
                </a:solidFill>
              </a:rPr>
              <a:t>random</a:t>
            </a:r>
            <a:r>
              <a:rPr lang="en-US" sz="2400" spc="-40" dirty="0" smtClean="0">
                <a:solidFill>
                  <a:srgbClr val="0E3652"/>
                </a:solidFill>
              </a:rPr>
              <a:t> </a:t>
            </a:r>
            <a:r>
              <a:rPr sz="2400" dirty="0" smtClean="0">
                <a:solidFill>
                  <a:srgbClr val="0E3652"/>
                </a:solidFill>
              </a:rPr>
              <a:t>housing </a:t>
            </a:r>
            <a:r>
              <a:rPr sz="2400" spc="-30" dirty="0">
                <a:solidFill>
                  <a:srgbClr val="0E3652"/>
                </a:solidFill>
              </a:rPr>
              <a:t>survey </a:t>
            </a:r>
            <a:r>
              <a:rPr sz="2400" spc="10" dirty="0">
                <a:solidFill>
                  <a:srgbClr val="0E3652"/>
                </a:solidFill>
              </a:rPr>
              <a:t>was </a:t>
            </a:r>
            <a:r>
              <a:rPr sz="2400" spc="40" dirty="0">
                <a:solidFill>
                  <a:srgbClr val="0E3652"/>
                </a:solidFill>
              </a:rPr>
              <a:t>conducted </a:t>
            </a:r>
            <a:r>
              <a:rPr sz="2400" spc="50" dirty="0">
                <a:solidFill>
                  <a:srgbClr val="0E3652"/>
                </a:solidFill>
              </a:rPr>
              <a:t>to </a:t>
            </a:r>
            <a:r>
              <a:rPr sz="2400" dirty="0">
                <a:solidFill>
                  <a:srgbClr val="0E3652"/>
                </a:solidFill>
              </a:rPr>
              <a:t>determine the price </a:t>
            </a:r>
            <a:r>
              <a:rPr sz="2400" spc="10" dirty="0">
                <a:solidFill>
                  <a:srgbClr val="0E3652"/>
                </a:solidFill>
              </a:rPr>
              <a:t>of </a:t>
            </a:r>
            <a:r>
              <a:rPr sz="2400" spc="-40" dirty="0">
                <a:solidFill>
                  <a:srgbClr val="0E3652"/>
                </a:solidFill>
              </a:rPr>
              <a:t>a </a:t>
            </a:r>
            <a:r>
              <a:rPr sz="2400" dirty="0">
                <a:solidFill>
                  <a:srgbClr val="0E3652"/>
                </a:solidFill>
              </a:rPr>
              <a:t>typical  </a:t>
            </a:r>
            <a:r>
              <a:rPr sz="2400" spc="10" dirty="0">
                <a:solidFill>
                  <a:srgbClr val="0E3652"/>
                </a:solidFill>
              </a:rPr>
              <a:t>home </a:t>
            </a:r>
            <a:r>
              <a:rPr sz="2400" spc="-40" dirty="0">
                <a:solidFill>
                  <a:srgbClr val="0E3652"/>
                </a:solidFill>
              </a:rPr>
              <a:t>in </a:t>
            </a:r>
            <a:r>
              <a:rPr sz="2400" spc="-30" dirty="0">
                <a:solidFill>
                  <a:srgbClr val="0E3652"/>
                </a:solidFill>
              </a:rPr>
              <a:t>Topanga, </a:t>
            </a:r>
            <a:r>
              <a:rPr sz="2400" dirty="0">
                <a:solidFill>
                  <a:srgbClr val="0E3652"/>
                </a:solidFill>
              </a:rPr>
              <a:t>CA. </a:t>
            </a:r>
            <a:r>
              <a:rPr sz="2400" spc="-40" dirty="0">
                <a:solidFill>
                  <a:srgbClr val="0E3652"/>
                </a:solidFill>
              </a:rPr>
              <a:t>The </a:t>
            </a:r>
            <a:r>
              <a:rPr sz="2400" spc="-10" dirty="0">
                <a:solidFill>
                  <a:srgbClr val="0E3652"/>
                </a:solidFill>
              </a:rPr>
              <a:t>mean </a:t>
            </a:r>
            <a:r>
              <a:rPr sz="2400" dirty="0">
                <a:solidFill>
                  <a:srgbClr val="0E3652"/>
                </a:solidFill>
              </a:rPr>
              <a:t>price </a:t>
            </a:r>
            <a:r>
              <a:rPr sz="2400" spc="10" dirty="0">
                <a:solidFill>
                  <a:srgbClr val="0E3652"/>
                </a:solidFill>
              </a:rPr>
              <a:t>of </a:t>
            </a:r>
            <a:r>
              <a:rPr sz="2400" spc="-40" dirty="0">
                <a:solidFill>
                  <a:srgbClr val="0E3652"/>
                </a:solidFill>
              </a:rPr>
              <a:t>a </a:t>
            </a:r>
            <a:r>
              <a:rPr sz="2400" spc="-10" dirty="0">
                <a:solidFill>
                  <a:srgbClr val="0E3652"/>
                </a:solidFill>
              </a:rPr>
              <a:t>house </a:t>
            </a:r>
            <a:r>
              <a:rPr sz="2400" spc="10" dirty="0">
                <a:solidFill>
                  <a:srgbClr val="0E3652"/>
                </a:solidFill>
              </a:rPr>
              <a:t>was </a:t>
            </a:r>
            <a:r>
              <a:rPr sz="2400" spc="-20" dirty="0">
                <a:solidFill>
                  <a:srgbClr val="0E3652"/>
                </a:solidFill>
              </a:rPr>
              <a:t>roughly </a:t>
            </a:r>
            <a:r>
              <a:rPr sz="2400" spc="30" dirty="0">
                <a:solidFill>
                  <a:srgbClr val="0E3652"/>
                </a:solidFill>
              </a:rPr>
              <a:t>$1.3  </a:t>
            </a:r>
            <a:r>
              <a:rPr sz="2400" spc="-30" dirty="0">
                <a:solidFill>
                  <a:srgbClr val="0E3652"/>
                </a:solidFill>
              </a:rPr>
              <a:t>million </a:t>
            </a:r>
            <a:r>
              <a:rPr sz="2400" spc="20" dirty="0">
                <a:solidFill>
                  <a:srgbClr val="0E3652"/>
                </a:solidFill>
              </a:rPr>
              <a:t>with </a:t>
            </a:r>
            <a:r>
              <a:rPr sz="2400" spc="-40" dirty="0">
                <a:solidFill>
                  <a:srgbClr val="0E3652"/>
                </a:solidFill>
              </a:rPr>
              <a:t>a </a:t>
            </a:r>
            <a:r>
              <a:rPr sz="2400" spc="10" dirty="0">
                <a:solidFill>
                  <a:srgbClr val="0E3652"/>
                </a:solidFill>
              </a:rPr>
              <a:t>standard </a:t>
            </a:r>
            <a:r>
              <a:rPr sz="2400" spc="-10" dirty="0">
                <a:solidFill>
                  <a:srgbClr val="0E3652"/>
                </a:solidFill>
              </a:rPr>
              <a:t>deviation </a:t>
            </a:r>
            <a:r>
              <a:rPr sz="2400" spc="10" dirty="0">
                <a:solidFill>
                  <a:srgbClr val="0E3652"/>
                </a:solidFill>
              </a:rPr>
              <a:t>of </a:t>
            </a:r>
            <a:r>
              <a:rPr sz="2400" spc="30" dirty="0">
                <a:solidFill>
                  <a:srgbClr val="0E3652"/>
                </a:solidFill>
              </a:rPr>
              <a:t>$300,000. </a:t>
            </a:r>
            <a:r>
              <a:rPr sz="2400" spc="-50" dirty="0">
                <a:solidFill>
                  <a:srgbClr val="0E3652"/>
                </a:solidFill>
              </a:rPr>
              <a:t>There </a:t>
            </a:r>
            <a:r>
              <a:rPr sz="2400" spc="-10" dirty="0">
                <a:solidFill>
                  <a:srgbClr val="0E3652"/>
                </a:solidFill>
              </a:rPr>
              <a:t>were </a:t>
            </a:r>
            <a:r>
              <a:rPr sz="2400" spc="20" dirty="0">
                <a:solidFill>
                  <a:srgbClr val="0E3652"/>
                </a:solidFill>
              </a:rPr>
              <a:t>no </a:t>
            </a:r>
            <a:r>
              <a:rPr sz="2400" spc="-10" dirty="0">
                <a:solidFill>
                  <a:srgbClr val="0E3652"/>
                </a:solidFill>
              </a:rPr>
              <a:t>houses  listed </a:t>
            </a:r>
            <a:r>
              <a:rPr sz="2400" spc="20" dirty="0">
                <a:solidFill>
                  <a:srgbClr val="0E3652"/>
                </a:solidFill>
              </a:rPr>
              <a:t>below </a:t>
            </a:r>
            <a:r>
              <a:rPr sz="2400" spc="30" dirty="0">
                <a:solidFill>
                  <a:srgbClr val="0E3652"/>
                </a:solidFill>
              </a:rPr>
              <a:t>$600,000 </a:t>
            </a:r>
            <a:r>
              <a:rPr sz="2400" spc="40" dirty="0">
                <a:solidFill>
                  <a:srgbClr val="0E3652"/>
                </a:solidFill>
              </a:rPr>
              <a:t>but </a:t>
            </a:r>
            <a:r>
              <a:rPr sz="2400" spc="-40" dirty="0">
                <a:solidFill>
                  <a:srgbClr val="0E3652"/>
                </a:solidFill>
              </a:rPr>
              <a:t>a </a:t>
            </a:r>
            <a:r>
              <a:rPr sz="2400" spc="10" dirty="0">
                <a:solidFill>
                  <a:srgbClr val="0E3652"/>
                </a:solidFill>
              </a:rPr>
              <a:t>few </a:t>
            </a:r>
            <a:r>
              <a:rPr sz="2400" spc="-10" dirty="0">
                <a:solidFill>
                  <a:srgbClr val="0E3652"/>
                </a:solidFill>
              </a:rPr>
              <a:t>houses above </a:t>
            </a:r>
            <a:r>
              <a:rPr sz="2400" spc="40" dirty="0">
                <a:solidFill>
                  <a:srgbClr val="0E3652"/>
                </a:solidFill>
              </a:rPr>
              <a:t>$3</a:t>
            </a:r>
            <a:r>
              <a:rPr sz="2400" spc="159" dirty="0">
                <a:solidFill>
                  <a:srgbClr val="0E3652"/>
                </a:solidFill>
              </a:rPr>
              <a:t> </a:t>
            </a:r>
            <a:r>
              <a:rPr sz="2400" spc="-20" dirty="0">
                <a:solidFill>
                  <a:srgbClr val="0E3652"/>
                </a:solidFill>
              </a:rPr>
              <a:t>million.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7927" y="2066460"/>
            <a:ext cx="11231418" cy="35584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50334" rIns="0" bIns="0" rtlCol="0">
            <a:spAutoFit/>
          </a:bodyPr>
          <a:lstStyle/>
          <a:p>
            <a:pPr marL="118288">
              <a:spcBef>
                <a:spcPts val="396"/>
              </a:spcBef>
            </a:pPr>
            <a:r>
              <a:rPr sz="1982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10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982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2457" y="3563950"/>
            <a:ext cx="982768" cy="911733"/>
          </a:xfrm>
          <a:prstGeom prst="rect">
            <a:avLst/>
          </a:prstGeom>
        </p:spPr>
        <p:txBody>
          <a:bodyPr vert="horz" wrap="square" lIns="0" tIns="101926" rIns="0" bIns="0" rtlCol="0">
            <a:spAutoFit/>
          </a:bodyPr>
          <a:lstStyle/>
          <a:p>
            <a:pPr marL="505869" indent="-464342">
              <a:spcBef>
                <a:spcPts val="803"/>
              </a:spcBef>
              <a:buClr>
                <a:srgbClr val="024F84"/>
              </a:buClr>
              <a:buFont typeface="Arial"/>
              <a:buAutoNum type="alphaLcParenBoth"/>
              <a:tabLst>
                <a:tab pos="507125" algn="l"/>
              </a:tabLst>
            </a:pPr>
            <a:r>
              <a:rPr sz="2378" i="1" spc="-59" dirty="0">
                <a:solidFill>
                  <a:srgbClr val="935151"/>
                </a:solidFill>
                <a:latin typeface="Arial"/>
                <a:cs typeface="Arial"/>
              </a:rPr>
              <a:t>yes</a:t>
            </a:r>
            <a:endParaRPr sz="2378">
              <a:latin typeface="Arial"/>
              <a:cs typeface="Arial"/>
            </a:endParaRPr>
          </a:p>
          <a:p>
            <a:pPr marL="505869" indent="-480701">
              <a:spcBef>
                <a:spcPts val="604"/>
              </a:spcBef>
              <a:buClr>
                <a:srgbClr val="024F84"/>
              </a:buClr>
              <a:buAutoNum type="alphaLcParenBoth"/>
              <a:tabLst>
                <a:tab pos="507125" algn="l"/>
              </a:tabLst>
            </a:pPr>
            <a:r>
              <a:rPr sz="2378" spc="-40" dirty="0">
                <a:latin typeface="Arial"/>
                <a:cs typeface="Arial"/>
              </a:rPr>
              <a:t>no</a:t>
            </a:r>
            <a:endParaRPr sz="2378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87927" y="2470893"/>
            <a:ext cx="11231418" cy="79412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61657" rIns="0" bIns="0" rtlCol="0">
            <a:spAutoFit/>
          </a:bodyPr>
          <a:lstStyle/>
          <a:p>
            <a:pPr marL="118288" marR="251676">
              <a:spcBef>
                <a:spcPts val="484"/>
              </a:spcBef>
            </a:pPr>
            <a:r>
              <a:rPr sz="2378" spc="-69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2378" spc="-4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2378" spc="-50" dirty="0">
                <a:solidFill>
                  <a:srgbClr val="1A2E3D"/>
                </a:solidFill>
                <a:latin typeface="Arial"/>
                <a:cs typeface="Arial"/>
              </a:rPr>
              <a:t>estimate </a:t>
            </a:r>
            <a:r>
              <a:rPr sz="2378" spc="-40" dirty="0">
                <a:solidFill>
                  <a:srgbClr val="1A2E3D"/>
                </a:solidFill>
                <a:latin typeface="Arial"/>
                <a:cs typeface="Arial"/>
              </a:rPr>
              <a:t>the probability </a:t>
            </a:r>
            <a:r>
              <a:rPr sz="2378" spc="-2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2378" spc="-4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2378" spc="-69" dirty="0">
                <a:solidFill>
                  <a:srgbClr val="00B050"/>
                </a:solidFill>
                <a:latin typeface="Arial"/>
                <a:cs typeface="Arial"/>
              </a:rPr>
              <a:t>mean </a:t>
            </a:r>
            <a:r>
              <a:rPr sz="2378" spc="-30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2378" spc="-20" dirty="0">
                <a:solidFill>
                  <a:srgbClr val="C00000"/>
                </a:solidFill>
                <a:latin typeface="Arial"/>
                <a:cs typeface="Arial"/>
              </a:rPr>
              <a:t>60</a:t>
            </a:r>
            <a:r>
              <a:rPr sz="2378" spc="-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378" spc="-50" dirty="0">
                <a:solidFill>
                  <a:srgbClr val="00B050"/>
                </a:solidFill>
                <a:latin typeface="Arial"/>
                <a:cs typeface="Arial"/>
              </a:rPr>
              <a:t>randomly  </a:t>
            </a:r>
            <a:r>
              <a:rPr sz="2378" spc="-40" dirty="0">
                <a:solidFill>
                  <a:srgbClr val="00B050"/>
                </a:solidFill>
                <a:latin typeface="Arial"/>
                <a:cs typeface="Arial"/>
              </a:rPr>
              <a:t>chosen </a:t>
            </a:r>
            <a:r>
              <a:rPr sz="2378" spc="-59" dirty="0">
                <a:solidFill>
                  <a:srgbClr val="00B050"/>
                </a:solidFill>
                <a:latin typeface="Arial"/>
                <a:cs typeface="Arial"/>
              </a:rPr>
              <a:t>houses </a:t>
            </a:r>
            <a:r>
              <a:rPr sz="2378" spc="-79" dirty="0">
                <a:solidFill>
                  <a:srgbClr val="00B050"/>
                </a:solidFill>
                <a:latin typeface="Arial"/>
                <a:cs typeface="Arial"/>
              </a:rPr>
              <a:t>in </a:t>
            </a:r>
            <a:r>
              <a:rPr sz="2378" spc="-99" dirty="0">
                <a:solidFill>
                  <a:srgbClr val="00B050"/>
                </a:solidFill>
                <a:latin typeface="Arial"/>
                <a:cs typeface="Arial"/>
              </a:rPr>
              <a:t>Topanga </a:t>
            </a:r>
            <a:r>
              <a:rPr sz="2378" spc="-79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2378" spc="-59" dirty="0">
                <a:solidFill>
                  <a:srgbClr val="1A2E3D"/>
                </a:solidFill>
                <a:latin typeface="Arial"/>
                <a:cs typeface="Arial"/>
              </a:rPr>
              <a:t>more </a:t>
            </a:r>
            <a:r>
              <a:rPr sz="2378" spc="-50" dirty="0">
                <a:solidFill>
                  <a:srgbClr val="1A2E3D"/>
                </a:solidFill>
                <a:latin typeface="Arial"/>
                <a:cs typeface="Arial"/>
              </a:rPr>
              <a:t>than </a:t>
            </a:r>
            <a:r>
              <a:rPr sz="2378" spc="-10" dirty="0">
                <a:solidFill>
                  <a:srgbClr val="1A2E3D"/>
                </a:solidFill>
                <a:latin typeface="Arial"/>
                <a:cs typeface="Arial"/>
              </a:rPr>
              <a:t>$1.4</a:t>
            </a:r>
            <a:r>
              <a:rPr sz="2378" spc="476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2378" spc="-69" dirty="0">
                <a:solidFill>
                  <a:srgbClr val="1A2E3D"/>
                </a:solidFill>
                <a:latin typeface="Arial"/>
                <a:cs typeface="Arial"/>
              </a:rPr>
              <a:t>million?</a:t>
            </a:r>
            <a:endParaRPr sz="237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34980" y="3416087"/>
                <a:ext cx="6743239" cy="3220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78" dirty="0"/>
                  <a:t>The </a:t>
                </a:r>
                <a:r>
                  <a:rPr lang="en-US" sz="2378" dirty="0">
                    <a:solidFill>
                      <a:srgbClr val="00B050"/>
                    </a:solidFill>
                  </a:rPr>
                  <a:t>sampling distribution </a:t>
                </a:r>
                <a:r>
                  <a:rPr lang="en-US" sz="2378" dirty="0"/>
                  <a:t>IS normal….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378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78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=$1.3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𝑆𝐸</m:t>
                    </m:r>
                    <m:r>
                      <a:rPr lang="en-US" sz="2378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7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7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$0.3</m:t>
                        </m:r>
                        <m:r>
                          <a:rPr lang="en-US" sz="237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37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37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378" dirty="0"/>
                  <a:t>)</a:t>
                </a:r>
              </a:p>
              <a:p>
                <a:r>
                  <a:rPr lang="en-US" sz="2378" u="sng" dirty="0"/>
                  <a:t>…because</a:t>
                </a:r>
                <a:r>
                  <a:rPr lang="en-US" sz="2378" dirty="0" smtClean="0"/>
                  <a:t>:</a:t>
                </a:r>
              </a:p>
              <a:p>
                <a:r>
                  <a:rPr lang="en-US" sz="2378" b="1" dirty="0" smtClean="0"/>
                  <a:t>Independence</a:t>
                </a:r>
                <a:endParaRPr lang="en-US" sz="2378" b="1" dirty="0"/>
              </a:p>
              <a:p>
                <a:pPr marL="339762" indent="-339762">
                  <a:buFont typeface="Arial" panose="020B0604020202020204" pitchFamily="34" charset="0"/>
                  <a:buChar char="•"/>
                </a:pPr>
                <a:r>
                  <a:rPr lang="en-US" sz="2378" dirty="0">
                    <a:solidFill>
                      <a:srgbClr val="00B0F0"/>
                    </a:solidFill>
                  </a:rPr>
                  <a:t>Random sampling is used</a:t>
                </a:r>
                <a:r>
                  <a:rPr lang="en-US" sz="2378" dirty="0"/>
                  <a:t>.</a:t>
                </a:r>
              </a:p>
              <a:p>
                <a:pPr marL="339762" indent="-339762">
                  <a:buFont typeface="Arial" panose="020B0604020202020204" pitchFamily="34" charset="0"/>
                  <a:buChar char="•"/>
                </a:pPr>
                <a:r>
                  <a:rPr lang="en-US" sz="2378" dirty="0">
                    <a:solidFill>
                      <a:srgbClr val="C00000"/>
                    </a:solidFill>
                  </a:rPr>
                  <a:t>n=60&lt;10% of Topanga, CA </a:t>
                </a:r>
                <a:r>
                  <a:rPr lang="en-US" sz="2378" dirty="0" smtClean="0">
                    <a:solidFill>
                      <a:srgbClr val="C00000"/>
                    </a:solidFill>
                  </a:rPr>
                  <a:t>homes</a:t>
                </a:r>
                <a:r>
                  <a:rPr lang="en-US" sz="2378" dirty="0" smtClean="0"/>
                  <a:t>.</a:t>
                </a:r>
              </a:p>
              <a:p>
                <a:r>
                  <a:rPr lang="en-US" sz="2378" b="1" dirty="0" smtClean="0"/>
                  <a:t>Skewness/Sample size</a:t>
                </a:r>
                <a:endParaRPr lang="en-US" sz="2378" dirty="0" smtClean="0"/>
              </a:p>
              <a:p>
                <a:pPr marL="339762" indent="-339762">
                  <a:buFont typeface="Arial" panose="020B0604020202020204" pitchFamily="34" charset="0"/>
                  <a:buChar char="•"/>
                </a:pPr>
                <a:r>
                  <a:rPr lang="en-US" sz="2378" dirty="0" smtClean="0">
                    <a:solidFill>
                      <a:srgbClr val="C00000"/>
                    </a:solidFill>
                  </a:rPr>
                  <a:t>n&gt;30</a:t>
                </a:r>
                <a:endParaRPr lang="en-US" sz="2378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80" y="3416087"/>
                <a:ext cx="6743239" cy="3220562"/>
              </a:xfrm>
              <a:prstGeom prst="rect">
                <a:avLst/>
              </a:prstGeom>
              <a:blipFill>
                <a:blip r:embed="rId2"/>
                <a:stretch>
                  <a:fillRect l="-1447" t="-1701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0093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0480" y="313832"/>
            <a:ext cx="8366760" cy="1610686"/>
          </a:xfrm>
          <a:custGeom>
            <a:avLst/>
            <a:gdLst/>
            <a:ahLst/>
            <a:cxnLst/>
            <a:rect l="l" t="t" r="r" b="b"/>
            <a:pathLst>
              <a:path w="4222115" h="812800">
                <a:moveTo>
                  <a:pt x="0" y="812799"/>
                </a:moveTo>
                <a:lnTo>
                  <a:pt x="4222115" y="812799"/>
                </a:lnTo>
                <a:lnTo>
                  <a:pt x="4222115" y="0"/>
                </a:lnTo>
                <a:lnTo>
                  <a:pt x="0" y="0"/>
                </a:lnTo>
                <a:lnTo>
                  <a:pt x="0" y="81279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" name="object 3"/>
          <p:cNvSpPr/>
          <p:nvPr/>
        </p:nvSpPr>
        <p:spPr>
          <a:xfrm>
            <a:off x="1910480" y="1987184"/>
            <a:ext cx="8366760" cy="903494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421"/>
                </a:moveTo>
                <a:lnTo>
                  <a:pt x="4222115" y="455421"/>
                </a:lnTo>
                <a:lnTo>
                  <a:pt x="4222115" y="0"/>
                </a:lnTo>
                <a:lnTo>
                  <a:pt x="0" y="0"/>
                </a:lnTo>
                <a:lnTo>
                  <a:pt x="0" y="455421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 txBox="1"/>
          <p:nvPr/>
        </p:nvSpPr>
        <p:spPr>
          <a:xfrm>
            <a:off x="2004606" y="343619"/>
            <a:ext cx="8126413" cy="2450331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 marR="10067">
              <a:lnSpc>
                <a:spcPct val="114599"/>
              </a:lnSpc>
              <a:spcBef>
                <a:spcPts val="178"/>
              </a:spcBef>
            </a:pP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dirty="0" smtClean="0">
                <a:solidFill>
                  <a:srgbClr val="0E3652"/>
                </a:solidFill>
                <a:latin typeface="Arial"/>
                <a:cs typeface="Arial"/>
              </a:rPr>
              <a:t>housing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survey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conducted </a:t>
            </a:r>
            <a:r>
              <a:rPr sz="2081" spc="50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determine the price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typical 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home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Topanga,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CA.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price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roughly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$1.3 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million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with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deviation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$300,000. </a:t>
            </a:r>
            <a:r>
              <a:rPr sz="2081" spc="-50" dirty="0">
                <a:solidFill>
                  <a:srgbClr val="0E3652"/>
                </a:solidFill>
                <a:latin typeface="Arial"/>
                <a:cs typeface="Arial"/>
              </a:rPr>
              <a:t>There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were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no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 listed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$600,000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but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few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above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$3</a:t>
            </a:r>
            <a:r>
              <a:rPr sz="2081" spc="159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million.</a:t>
            </a:r>
            <a:endParaRPr sz="2081" dirty="0">
              <a:latin typeface="Arial"/>
              <a:cs typeface="Arial"/>
            </a:endParaRPr>
          </a:p>
          <a:p>
            <a:pPr marL="25168" marR="36493">
              <a:lnSpc>
                <a:spcPct val="114700"/>
              </a:lnSpc>
              <a:spcBef>
                <a:spcPts val="1722"/>
              </a:spcBef>
            </a:pP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2081" spc="-10" dirty="0">
                <a:solidFill>
                  <a:srgbClr val="00B050"/>
                </a:solidFill>
                <a:latin typeface="Arial"/>
                <a:cs typeface="Arial"/>
              </a:rPr>
              <a:t>mean </a:t>
            </a:r>
            <a:r>
              <a:rPr sz="2081" spc="10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2081" spc="40" dirty="0">
                <a:solidFill>
                  <a:srgbClr val="C00000"/>
                </a:solidFill>
                <a:latin typeface="Arial"/>
                <a:cs typeface="Arial"/>
              </a:rPr>
              <a:t>60</a:t>
            </a:r>
            <a:r>
              <a:rPr sz="2081" spc="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81" dirty="0">
                <a:solidFill>
                  <a:srgbClr val="00B050"/>
                </a:solidFill>
                <a:latin typeface="Arial"/>
                <a:cs typeface="Arial"/>
              </a:rPr>
              <a:t>randomly </a:t>
            </a:r>
            <a:r>
              <a:rPr sz="2081" spc="10" dirty="0">
                <a:solidFill>
                  <a:srgbClr val="00B050"/>
                </a:solidFill>
                <a:latin typeface="Arial"/>
                <a:cs typeface="Arial"/>
              </a:rPr>
              <a:t>chosen </a:t>
            </a:r>
            <a:r>
              <a:rPr sz="2081" spc="-10" dirty="0">
                <a:solidFill>
                  <a:srgbClr val="00B050"/>
                </a:solidFill>
                <a:latin typeface="Arial"/>
                <a:cs typeface="Arial"/>
              </a:rPr>
              <a:t>houses  </a:t>
            </a:r>
            <a:r>
              <a:rPr sz="2081" spc="-40" dirty="0">
                <a:solidFill>
                  <a:srgbClr val="00B050"/>
                </a:solidFill>
                <a:latin typeface="Arial"/>
                <a:cs typeface="Arial"/>
              </a:rPr>
              <a:t>in Topanga is </a:t>
            </a:r>
            <a:r>
              <a:rPr sz="2081" dirty="0">
                <a:solidFill>
                  <a:srgbClr val="00B050"/>
                </a:solidFill>
                <a:latin typeface="Arial"/>
                <a:cs typeface="Arial"/>
              </a:rPr>
              <a:t>more than </a:t>
            </a:r>
            <a:r>
              <a:rPr sz="2081" spc="30" dirty="0">
                <a:solidFill>
                  <a:srgbClr val="00B050"/>
                </a:solidFill>
                <a:latin typeface="Arial"/>
                <a:cs typeface="Arial"/>
              </a:rPr>
              <a:t>$1.4</a:t>
            </a:r>
            <a:r>
              <a:rPr sz="2081" spc="226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81" spc="-20" dirty="0">
                <a:solidFill>
                  <a:srgbClr val="00B050"/>
                </a:solidFill>
                <a:latin typeface="Arial"/>
                <a:cs typeface="Arial"/>
              </a:rPr>
              <a:t>million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?</a:t>
            </a:r>
            <a:endParaRPr sz="208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21</a:t>
            </a:r>
            <a:endParaRPr sz="1585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398" y="3126996"/>
            <a:ext cx="8382809" cy="755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32036" y="3069617"/>
                <a:ext cx="20261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mil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36" y="3069617"/>
                <a:ext cx="2026196" cy="369332"/>
              </a:xfrm>
              <a:prstGeom prst="rect">
                <a:avLst/>
              </a:prstGeom>
              <a:blipFill>
                <a:blip r:embed="rId3"/>
                <a:stretch>
                  <a:fillRect l="-3313" t="-5000" r="-512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1579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0480" y="313832"/>
            <a:ext cx="8366760" cy="1610686"/>
          </a:xfrm>
          <a:custGeom>
            <a:avLst/>
            <a:gdLst/>
            <a:ahLst/>
            <a:cxnLst/>
            <a:rect l="l" t="t" r="r" b="b"/>
            <a:pathLst>
              <a:path w="4222115" h="812800">
                <a:moveTo>
                  <a:pt x="0" y="812799"/>
                </a:moveTo>
                <a:lnTo>
                  <a:pt x="4222115" y="812799"/>
                </a:lnTo>
                <a:lnTo>
                  <a:pt x="4222115" y="0"/>
                </a:lnTo>
                <a:lnTo>
                  <a:pt x="0" y="0"/>
                </a:lnTo>
                <a:lnTo>
                  <a:pt x="0" y="81279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" name="object 3"/>
          <p:cNvSpPr/>
          <p:nvPr/>
        </p:nvSpPr>
        <p:spPr>
          <a:xfrm>
            <a:off x="1910480" y="1987184"/>
            <a:ext cx="8366760" cy="903494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421"/>
                </a:moveTo>
                <a:lnTo>
                  <a:pt x="4222115" y="455421"/>
                </a:lnTo>
                <a:lnTo>
                  <a:pt x="4222115" y="0"/>
                </a:lnTo>
                <a:lnTo>
                  <a:pt x="0" y="0"/>
                </a:lnTo>
                <a:lnTo>
                  <a:pt x="0" y="455421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 txBox="1"/>
          <p:nvPr/>
        </p:nvSpPr>
        <p:spPr>
          <a:xfrm>
            <a:off x="2004606" y="343619"/>
            <a:ext cx="8126413" cy="2450331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 marR="10067">
              <a:lnSpc>
                <a:spcPct val="114599"/>
              </a:lnSpc>
              <a:spcBef>
                <a:spcPts val="178"/>
              </a:spcBef>
            </a:pP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housing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survey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conducted </a:t>
            </a:r>
            <a:r>
              <a:rPr sz="2081" spc="50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determine the price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typical 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home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Topanga,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CA.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price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roughly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$1.3 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million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with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deviation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$300,000. </a:t>
            </a:r>
            <a:r>
              <a:rPr sz="2081" spc="-50" dirty="0">
                <a:solidFill>
                  <a:srgbClr val="0E3652"/>
                </a:solidFill>
                <a:latin typeface="Arial"/>
                <a:cs typeface="Arial"/>
              </a:rPr>
              <a:t>There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were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no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 listed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$600,000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but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few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above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$3</a:t>
            </a:r>
            <a:r>
              <a:rPr sz="2081" spc="159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million.</a:t>
            </a:r>
            <a:endParaRPr sz="2081">
              <a:latin typeface="Arial"/>
              <a:cs typeface="Arial"/>
            </a:endParaRPr>
          </a:p>
          <a:p>
            <a:pPr marL="25168" marR="36493">
              <a:lnSpc>
                <a:spcPct val="114700"/>
              </a:lnSpc>
              <a:spcBef>
                <a:spcPts val="1722"/>
              </a:spcBef>
            </a:pP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60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randomly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chosen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in Topanga is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more than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$1.4</a:t>
            </a:r>
            <a:r>
              <a:rPr sz="2081" spc="226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million?</a:t>
            </a:r>
            <a:endParaRPr sz="208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21</a:t>
            </a:r>
            <a:endParaRPr sz="1585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398" y="3126996"/>
            <a:ext cx="8382809" cy="75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66" y="3878231"/>
            <a:ext cx="5379440" cy="1094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32036" y="3069617"/>
                <a:ext cx="20261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mil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36" y="3069617"/>
                <a:ext cx="2026196" cy="369332"/>
              </a:xfrm>
              <a:prstGeom prst="rect">
                <a:avLst/>
              </a:prstGeom>
              <a:blipFill>
                <a:blip r:embed="rId4"/>
                <a:stretch>
                  <a:fillRect l="-3313" t="-5000" r="-512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370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0480" y="313832"/>
            <a:ext cx="8366760" cy="1610686"/>
          </a:xfrm>
          <a:custGeom>
            <a:avLst/>
            <a:gdLst/>
            <a:ahLst/>
            <a:cxnLst/>
            <a:rect l="l" t="t" r="r" b="b"/>
            <a:pathLst>
              <a:path w="4222115" h="812800">
                <a:moveTo>
                  <a:pt x="0" y="812799"/>
                </a:moveTo>
                <a:lnTo>
                  <a:pt x="4222115" y="812799"/>
                </a:lnTo>
                <a:lnTo>
                  <a:pt x="4222115" y="0"/>
                </a:lnTo>
                <a:lnTo>
                  <a:pt x="0" y="0"/>
                </a:lnTo>
                <a:lnTo>
                  <a:pt x="0" y="81279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" name="object 3"/>
          <p:cNvSpPr/>
          <p:nvPr/>
        </p:nvSpPr>
        <p:spPr>
          <a:xfrm>
            <a:off x="1910480" y="1987184"/>
            <a:ext cx="8366760" cy="903494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421"/>
                </a:moveTo>
                <a:lnTo>
                  <a:pt x="4222115" y="455421"/>
                </a:lnTo>
                <a:lnTo>
                  <a:pt x="4222115" y="0"/>
                </a:lnTo>
                <a:lnTo>
                  <a:pt x="0" y="0"/>
                </a:lnTo>
                <a:lnTo>
                  <a:pt x="0" y="455421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 txBox="1"/>
          <p:nvPr/>
        </p:nvSpPr>
        <p:spPr>
          <a:xfrm>
            <a:off x="2004606" y="343619"/>
            <a:ext cx="8126413" cy="2450331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 marR="10067">
              <a:lnSpc>
                <a:spcPct val="114599"/>
              </a:lnSpc>
              <a:spcBef>
                <a:spcPts val="178"/>
              </a:spcBef>
            </a:pP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housing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survey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conducted </a:t>
            </a:r>
            <a:r>
              <a:rPr sz="2081" spc="50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determine the price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typical 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home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Topanga,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CA.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price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roughly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$1.3 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million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with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deviation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$300,000. </a:t>
            </a:r>
            <a:r>
              <a:rPr sz="2081" spc="-50" dirty="0">
                <a:solidFill>
                  <a:srgbClr val="0E3652"/>
                </a:solidFill>
                <a:latin typeface="Arial"/>
                <a:cs typeface="Arial"/>
              </a:rPr>
              <a:t>There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were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no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 listed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$600,000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but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few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above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$3</a:t>
            </a:r>
            <a:r>
              <a:rPr sz="2081" spc="159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million.</a:t>
            </a:r>
            <a:endParaRPr sz="2081">
              <a:latin typeface="Arial"/>
              <a:cs typeface="Arial"/>
            </a:endParaRPr>
          </a:p>
          <a:p>
            <a:pPr marL="25168" marR="36493">
              <a:lnSpc>
                <a:spcPct val="114700"/>
              </a:lnSpc>
              <a:spcBef>
                <a:spcPts val="1722"/>
              </a:spcBef>
            </a:pP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60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randomly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chosen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in Topanga is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more than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$1.4</a:t>
            </a:r>
            <a:r>
              <a:rPr sz="2081" spc="226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million?</a:t>
            </a:r>
            <a:endParaRPr sz="208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21</a:t>
            </a:r>
            <a:endParaRPr sz="1585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398" y="3126996"/>
            <a:ext cx="8382809" cy="755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072" y="3861324"/>
            <a:ext cx="5568193" cy="956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92284" y="3438949"/>
                <a:ext cx="2939251" cy="14414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84" dirty="0"/>
                  <a:t>Remember…</a:t>
                </a:r>
              </a:p>
              <a:p>
                <a:r>
                  <a:rPr lang="en-US" sz="1784" dirty="0"/>
                  <a:t>If a random variable </a:t>
                </a:r>
                <a14:m>
                  <m:oMath xmlns:m="http://schemas.openxmlformats.org/officeDocument/2006/math">
                    <m:r>
                      <a:rPr lang="en-US" sz="1784" i="1">
                        <a:latin typeface="Cambria Math" panose="02040503050406030204" pitchFamily="18" charset="0"/>
                      </a:rPr>
                      <m:t>□~</m:t>
                    </m:r>
                  </m:oMath>
                </a14:m>
                <a:r>
                  <a:rPr lang="en-US" sz="1784" dirty="0"/>
                  <a:t>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84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84" i="1">
                            <a:latin typeface="Cambria Math" panose="02040503050406030204" pitchFamily="18" charset="0"/>
                          </a:rPr>
                          <m:t>𝑚𝑒𝑎𝑛</m:t>
                        </m:r>
                      </m:e>
                      <m:sub>
                        <m:r>
                          <a:rPr lang="en-US" sz="1784" i="1">
                            <a:latin typeface="Cambria Math" panose="02040503050406030204" pitchFamily="18" charset="0"/>
                          </a:rPr>
                          <m:t>□</m:t>
                        </m:r>
                      </m:sub>
                    </m:sSub>
                  </m:oMath>
                </a14:m>
                <a:r>
                  <a:rPr lang="en-US" sz="1784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84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84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  <m:sub>
                        <m:r>
                          <a:rPr lang="en-US" sz="1784" i="1">
                            <a:latin typeface="Cambria Math" panose="02040503050406030204" pitchFamily="18" charset="0"/>
                          </a:rPr>
                          <m:t>□</m:t>
                        </m:r>
                      </m:sub>
                    </m:sSub>
                  </m:oMath>
                </a14:m>
                <a:r>
                  <a:rPr lang="en-US" sz="1784" dirty="0"/>
                  <a:t>), 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84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84" i="1">
                              <a:latin typeface="Cambria Math" panose="02040503050406030204" pitchFamily="18" charset="0"/>
                            </a:rPr>
                            <m:t>□−</m:t>
                          </m:r>
                          <m:sSub>
                            <m:sSubPr>
                              <m:ctrlPr>
                                <a:rPr lang="en-US" sz="1784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84" i="1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e>
                            <m:sub>
                              <m:r>
                                <a:rPr lang="en-US" sz="1784" i="1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84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84" i="1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a:rPr lang="en-US" sz="1784" i="1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den>
                      </m:f>
                      <m:r>
                        <a:rPr lang="en-US" sz="1784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784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784" i="1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1784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284" y="3438949"/>
                <a:ext cx="2939251" cy="1441420"/>
              </a:xfrm>
              <a:prstGeom prst="rect">
                <a:avLst/>
              </a:prstGeom>
              <a:blipFill>
                <a:blip r:embed="rId4"/>
                <a:stretch>
                  <a:fillRect l="-1446" t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32036" y="3069617"/>
                <a:ext cx="20261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1.4 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mil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36" y="3069617"/>
                <a:ext cx="2026196" cy="369332"/>
              </a:xfrm>
              <a:prstGeom prst="rect">
                <a:avLst/>
              </a:prstGeom>
              <a:blipFill>
                <a:blip r:embed="rId5"/>
                <a:stretch>
                  <a:fillRect l="-3313" t="-5000" r="-512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0948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0480" y="313832"/>
            <a:ext cx="8366760" cy="1610686"/>
          </a:xfrm>
          <a:custGeom>
            <a:avLst/>
            <a:gdLst/>
            <a:ahLst/>
            <a:cxnLst/>
            <a:rect l="l" t="t" r="r" b="b"/>
            <a:pathLst>
              <a:path w="4222115" h="812800">
                <a:moveTo>
                  <a:pt x="0" y="812799"/>
                </a:moveTo>
                <a:lnTo>
                  <a:pt x="4222115" y="812799"/>
                </a:lnTo>
                <a:lnTo>
                  <a:pt x="4222115" y="0"/>
                </a:lnTo>
                <a:lnTo>
                  <a:pt x="0" y="0"/>
                </a:lnTo>
                <a:lnTo>
                  <a:pt x="0" y="812799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" name="object 3"/>
          <p:cNvSpPr/>
          <p:nvPr/>
        </p:nvSpPr>
        <p:spPr>
          <a:xfrm>
            <a:off x="1910480" y="1987184"/>
            <a:ext cx="8366760" cy="903494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421"/>
                </a:moveTo>
                <a:lnTo>
                  <a:pt x="4222115" y="455421"/>
                </a:lnTo>
                <a:lnTo>
                  <a:pt x="4222115" y="0"/>
                </a:lnTo>
                <a:lnTo>
                  <a:pt x="0" y="0"/>
                </a:lnTo>
                <a:lnTo>
                  <a:pt x="0" y="455421"/>
                </a:lnTo>
                <a:close/>
              </a:path>
            </a:pathLst>
          </a:custGeom>
          <a:solidFill>
            <a:srgbClr val="CCDBE6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 txBox="1"/>
          <p:nvPr/>
        </p:nvSpPr>
        <p:spPr>
          <a:xfrm>
            <a:off x="2004606" y="343619"/>
            <a:ext cx="8126413" cy="2450331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 marR="10067">
              <a:lnSpc>
                <a:spcPct val="114599"/>
              </a:lnSpc>
              <a:spcBef>
                <a:spcPts val="178"/>
              </a:spcBef>
            </a:pP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housing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survey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conducted </a:t>
            </a:r>
            <a:r>
              <a:rPr sz="2081" spc="50" dirty="0">
                <a:solidFill>
                  <a:srgbClr val="0E3652"/>
                </a:solidFill>
                <a:latin typeface="Arial"/>
                <a:cs typeface="Arial"/>
              </a:rPr>
              <a:t>to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determine the price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typical 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home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in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Topanga,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CA.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price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was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roughly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$1.3  </a:t>
            </a:r>
            <a:r>
              <a:rPr sz="2081" spc="-30" dirty="0">
                <a:solidFill>
                  <a:srgbClr val="0E3652"/>
                </a:solidFill>
                <a:latin typeface="Arial"/>
                <a:cs typeface="Arial"/>
              </a:rPr>
              <a:t>million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with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standard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deviation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$300,000. </a:t>
            </a:r>
            <a:r>
              <a:rPr sz="2081" spc="-50" dirty="0">
                <a:solidFill>
                  <a:srgbClr val="0E3652"/>
                </a:solidFill>
                <a:latin typeface="Arial"/>
                <a:cs typeface="Arial"/>
              </a:rPr>
              <a:t>There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were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no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 listed </a:t>
            </a:r>
            <a:r>
              <a:rPr sz="2081" spc="20" dirty="0">
                <a:solidFill>
                  <a:srgbClr val="0E3652"/>
                </a:solidFill>
                <a:latin typeface="Arial"/>
                <a:cs typeface="Arial"/>
              </a:rPr>
              <a:t>below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$600,000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but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a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few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above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$3</a:t>
            </a:r>
            <a:r>
              <a:rPr sz="2081" spc="159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million.</a:t>
            </a:r>
            <a:endParaRPr sz="2081">
              <a:latin typeface="Arial"/>
              <a:cs typeface="Arial"/>
            </a:endParaRPr>
          </a:p>
          <a:p>
            <a:pPr marL="25168" marR="36493">
              <a:lnSpc>
                <a:spcPct val="114700"/>
              </a:lnSpc>
              <a:spcBef>
                <a:spcPts val="1722"/>
              </a:spcBef>
            </a:pP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What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is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the probability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that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the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mean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of </a:t>
            </a:r>
            <a:r>
              <a:rPr sz="2081" spc="40" dirty="0">
                <a:solidFill>
                  <a:srgbClr val="0E3652"/>
                </a:solidFill>
                <a:latin typeface="Arial"/>
                <a:cs typeface="Arial"/>
              </a:rPr>
              <a:t>60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randomly </a:t>
            </a:r>
            <a:r>
              <a:rPr sz="2081" spc="10" dirty="0">
                <a:solidFill>
                  <a:srgbClr val="0E3652"/>
                </a:solidFill>
                <a:latin typeface="Arial"/>
                <a:cs typeface="Arial"/>
              </a:rPr>
              <a:t>chosen </a:t>
            </a:r>
            <a:r>
              <a:rPr sz="2081" spc="-10" dirty="0">
                <a:solidFill>
                  <a:srgbClr val="0E3652"/>
                </a:solidFill>
                <a:latin typeface="Arial"/>
                <a:cs typeface="Arial"/>
              </a:rPr>
              <a:t>houses  </a:t>
            </a:r>
            <a:r>
              <a:rPr sz="2081" spc="-40" dirty="0">
                <a:solidFill>
                  <a:srgbClr val="0E3652"/>
                </a:solidFill>
                <a:latin typeface="Arial"/>
                <a:cs typeface="Arial"/>
              </a:rPr>
              <a:t>in Topanga is </a:t>
            </a:r>
            <a:r>
              <a:rPr sz="2081" dirty="0">
                <a:solidFill>
                  <a:srgbClr val="0E3652"/>
                </a:solidFill>
                <a:latin typeface="Arial"/>
                <a:cs typeface="Arial"/>
              </a:rPr>
              <a:t>more than </a:t>
            </a:r>
            <a:r>
              <a:rPr sz="2081" spc="30" dirty="0">
                <a:solidFill>
                  <a:srgbClr val="0E3652"/>
                </a:solidFill>
                <a:latin typeface="Arial"/>
                <a:cs typeface="Arial"/>
              </a:rPr>
              <a:t>$1.4</a:t>
            </a:r>
            <a:r>
              <a:rPr sz="2081" spc="226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2081" spc="-20" dirty="0">
                <a:solidFill>
                  <a:srgbClr val="0E3652"/>
                </a:solidFill>
                <a:latin typeface="Arial"/>
                <a:cs typeface="Arial"/>
              </a:rPr>
              <a:t>million?</a:t>
            </a:r>
            <a:endParaRPr sz="208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3192" y="6596633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21</a:t>
            </a:r>
            <a:endParaRPr sz="1585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398" y="3126996"/>
            <a:ext cx="8382809" cy="755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44" y="3997360"/>
            <a:ext cx="5568193" cy="956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45" y="4876945"/>
            <a:ext cx="5879758" cy="1923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5782956"/>
            <a:ext cx="2869035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74" dirty="0"/>
              <a:t>= 1 - P(Z ≤ 2.58)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8130" y="5084484"/>
            <a:ext cx="2114026" cy="51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74" dirty="0"/>
              <a:t>Z-table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908022" y="5579187"/>
            <a:ext cx="302004" cy="354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92284" y="3438949"/>
                <a:ext cx="2939251" cy="14414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84" dirty="0"/>
                  <a:t>Remember…</a:t>
                </a:r>
              </a:p>
              <a:p>
                <a:r>
                  <a:rPr lang="en-US" sz="1784" dirty="0"/>
                  <a:t>If a random variable </a:t>
                </a:r>
                <a14:m>
                  <m:oMath xmlns:m="http://schemas.openxmlformats.org/officeDocument/2006/math">
                    <m:r>
                      <a:rPr lang="en-US" sz="1784" i="1">
                        <a:latin typeface="Cambria Math" panose="02040503050406030204" pitchFamily="18" charset="0"/>
                      </a:rPr>
                      <m:t>□</m:t>
                    </m:r>
                    <m:r>
                      <a:rPr lang="en-US" sz="1784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784" dirty="0"/>
                  <a:t>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84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84" i="1">
                            <a:latin typeface="Cambria Math" panose="02040503050406030204" pitchFamily="18" charset="0"/>
                          </a:rPr>
                          <m:t>𝑚𝑒𝑎𝑛</m:t>
                        </m:r>
                      </m:e>
                      <m:sub>
                        <m:r>
                          <a:rPr lang="en-US" sz="1784" i="1">
                            <a:latin typeface="Cambria Math" panose="02040503050406030204" pitchFamily="18" charset="0"/>
                          </a:rPr>
                          <m:t>□</m:t>
                        </m:r>
                      </m:sub>
                    </m:sSub>
                  </m:oMath>
                </a14:m>
                <a:r>
                  <a:rPr lang="en-US" sz="1784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84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84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  <m:sub>
                        <m:r>
                          <a:rPr lang="en-US" sz="1784" i="1">
                            <a:latin typeface="Cambria Math" panose="02040503050406030204" pitchFamily="18" charset="0"/>
                          </a:rPr>
                          <m:t>□</m:t>
                        </m:r>
                      </m:sub>
                    </m:sSub>
                  </m:oMath>
                </a14:m>
                <a:r>
                  <a:rPr lang="en-US" sz="1784" dirty="0"/>
                  <a:t>), 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84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84" i="1">
                              <a:latin typeface="Cambria Math" panose="02040503050406030204" pitchFamily="18" charset="0"/>
                            </a:rPr>
                            <m:t>□</m:t>
                          </m:r>
                          <m:r>
                            <a:rPr lang="en-US" sz="1784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84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84" i="1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e>
                            <m:sub>
                              <m:r>
                                <a:rPr lang="en-US" sz="1784" i="1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84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84" i="1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a:rPr lang="en-US" sz="1784" i="1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den>
                      </m:f>
                      <m:r>
                        <a:rPr lang="en-US" sz="1784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784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784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784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784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784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784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784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284" y="3438949"/>
                <a:ext cx="2939251" cy="1441420"/>
              </a:xfrm>
              <a:prstGeom prst="rect">
                <a:avLst/>
              </a:prstGeom>
              <a:blipFill>
                <a:blip r:embed="rId5"/>
                <a:stretch>
                  <a:fillRect l="-1446" t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32036" y="3069617"/>
                <a:ext cx="20261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mil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36" y="3069617"/>
                <a:ext cx="2026196" cy="369332"/>
              </a:xfrm>
              <a:prstGeom prst="rect">
                <a:avLst/>
              </a:prstGeom>
              <a:blipFill>
                <a:blip r:embed="rId6"/>
                <a:stretch>
                  <a:fillRect l="-3313" t="-5000" r="-512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4805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505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Unit 3 </a:t>
            </a:r>
            <a:r>
              <a:rPr lang="en-US" sz="6600" dirty="0" smtClean="0"/>
              <a:t>– Confidence Intervals and Margin of Error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051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1585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927" y="718729"/>
            <a:ext cx="11231418" cy="901557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1590" rIns="0" bIns="0" rtlCol="0" anchor="ctr">
            <a:spAutoFit/>
          </a:bodyPr>
          <a:lstStyle/>
          <a:p>
            <a:pPr marL="118288" marR="156039">
              <a:lnSpc>
                <a:spcPct val="114700"/>
              </a:lnSpc>
              <a:spcBef>
                <a:spcPts val="404"/>
              </a:spcBef>
            </a:pPr>
            <a:r>
              <a:rPr sz="2400" spc="-40" dirty="0"/>
              <a:t>A </a:t>
            </a:r>
            <a:r>
              <a:rPr lang="en-US" sz="2400" spc="-40" dirty="0" smtClean="0"/>
              <a:t>random </a:t>
            </a:r>
            <a:r>
              <a:rPr lang="en-US" sz="2400" dirty="0" smtClean="0"/>
              <a:t>sample of IQ scores 13 high school students was collected with a mean of 110 points and standard deviation 11 points. The sample distribution is plotted below.</a:t>
            </a:r>
            <a:endParaRPr sz="2400"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87927" y="2066460"/>
            <a:ext cx="11231418" cy="35584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50334" rIns="0" bIns="0" rtlCol="0">
            <a:spAutoFit/>
          </a:bodyPr>
          <a:lstStyle/>
          <a:p>
            <a:pPr marL="118288">
              <a:spcBef>
                <a:spcPts val="396"/>
              </a:spcBef>
            </a:pPr>
            <a:r>
              <a:rPr sz="1982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10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982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2457" y="3563950"/>
            <a:ext cx="982768" cy="911733"/>
          </a:xfrm>
          <a:prstGeom prst="rect">
            <a:avLst/>
          </a:prstGeom>
        </p:spPr>
        <p:txBody>
          <a:bodyPr vert="horz" wrap="square" lIns="0" tIns="101926" rIns="0" bIns="0" rtlCol="0">
            <a:spAutoFit/>
          </a:bodyPr>
          <a:lstStyle/>
          <a:p>
            <a:pPr marL="505869" indent="-464342">
              <a:spcBef>
                <a:spcPts val="803"/>
              </a:spcBef>
              <a:buClr>
                <a:srgbClr val="024F84"/>
              </a:buClr>
              <a:buFont typeface="Arial"/>
              <a:buAutoNum type="alphaLcParenBoth"/>
              <a:tabLst>
                <a:tab pos="507125" algn="l"/>
              </a:tabLst>
            </a:pPr>
            <a:r>
              <a:rPr sz="2378" spc="-59" dirty="0">
                <a:latin typeface="Arial"/>
                <a:cs typeface="Arial"/>
              </a:rPr>
              <a:t>yes</a:t>
            </a:r>
            <a:endParaRPr sz="2378" dirty="0">
              <a:latin typeface="Arial"/>
              <a:cs typeface="Arial"/>
            </a:endParaRPr>
          </a:p>
          <a:p>
            <a:pPr marL="505869" indent="-480701">
              <a:spcBef>
                <a:spcPts val="604"/>
              </a:spcBef>
              <a:buClr>
                <a:srgbClr val="024F84"/>
              </a:buClr>
              <a:buAutoNum type="alphaLcParenBoth"/>
              <a:tabLst>
                <a:tab pos="507125" algn="l"/>
              </a:tabLst>
            </a:pPr>
            <a:r>
              <a:rPr sz="2378" spc="-40" dirty="0">
                <a:latin typeface="Arial"/>
                <a:cs typeface="Arial"/>
              </a:rPr>
              <a:t>no</a:t>
            </a:r>
            <a:endParaRPr sz="2378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87927" y="2470893"/>
            <a:ext cx="11231418" cy="428193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61657" rIns="0" bIns="0" rtlCol="0">
            <a:spAutoFit/>
          </a:bodyPr>
          <a:lstStyle/>
          <a:p>
            <a:pPr marL="118288" marR="251676">
              <a:spcBef>
                <a:spcPts val="484"/>
              </a:spcBef>
            </a:pPr>
            <a:r>
              <a:rPr sz="2378" spc="-69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2378" spc="-4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lang="en-US" sz="2378" spc="-50" dirty="0" smtClean="0">
                <a:solidFill>
                  <a:srgbClr val="1A2E3D"/>
                </a:solidFill>
                <a:latin typeface="Arial"/>
                <a:cs typeface="Arial"/>
              </a:rPr>
              <a:t>create a 98% confidence interval using Central Limit Theorem methods?</a:t>
            </a:r>
            <a:endParaRPr sz="2378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206" y="3285964"/>
            <a:ext cx="4073139" cy="28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024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158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927" y="2066460"/>
            <a:ext cx="11231418" cy="35584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50334" rIns="0" bIns="0" rtlCol="0">
            <a:spAutoFit/>
          </a:bodyPr>
          <a:lstStyle/>
          <a:p>
            <a:pPr marL="118288">
              <a:spcBef>
                <a:spcPts val="396"/>
              </a:spcBef>
            </a:pPr>
            <a:r>
              <a:rPr sz="1982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10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982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2457" y="3563950"/>
            <a:ext cx="982768" cy="911733"/>
          </a:xfrm>
          <a:prstGeom prst="rect">
            <a:avLst/>
          </a:prstGeom>
        </p:spPr>
        <p:txBody>
          <a:bodyPr vert="horz" wrap="square" lIns="0" tIns="101926" rIns="0" bIns="0" rtlCol="0">
            <a:spAutoFit/>
          </a:bodyPr>
          <a:lstStyle/>
          <a:p>
            <a:pPr marL="505869" indent="-464342">
              <a:spcBef>
                <a:spcPts val="803"/>
              </a:spcBef>
              <a:buClr>
                <a:srgbClr val="024F84"/>
              </a:buClr>
              <a:buFont typeface="Arial"/>
              <a:buAutoNum type="alphaLcParenBoth"/>
              <a:tabLst>
                <a:tab pos="507125" algn="l"/>
              </a:tabLst>
            </a:pPr>
            <a:r>
              <a:rPr sz="2378" spc="-59" dirty="0">
                <a:latin typeface="Arial"/>
                <a:cs typeface="Arial"/>
              </a:rPr>
              <a:t>yes</a:t>
            </a:r>
            <a:endParaRPr sz="2378" dirty="0">
              <a:latin typeface="Arial"/>
              <a:cs typeface="Arial"/>
            </a:endParaRPr>
          </a:p>
          <a:p>
            <a:pPr marL="505869" indent="-480701">
              <a:spcBef>
                <a:spcPts val="604"/>
              </a:spcBef>
              <a:buClr>
                <a:srgbClr val="024F84"/>
              </a:buClr>
              <a:buAutoNum type="alphaLcParenBoth"/>
              <a:tabLst>
                <a:tab pos="507125" algn="l"/>
              </a:tabLst>
            </a:pPr>
            <a:r>
              <a:rPr sz="2378" b="1" i="1" spc="-40" dirty="0">
                <a:solidFill>
                  <a:srgbClr val="C00000"/>
                </a:solidFill>
                <a:latin typeface="Arial"/>
                <a:cs typeface="Arial"/>
              </a:rPr>
              <a:t>no</a:t>
            </a:r>
            <a:endParaRPr sz="2378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87927" y="2470893"/>
            <a:ext cx="11231418" cy="428193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61657" rIns="0" bIns="0" rtlCol="0">
            <a:spAutoFit/>
          </a:bodyPr>
          <a:lstStyle/>
          <a:p>
            <a:pPr marL="118288" marR="251676">
              <a:spcBef>
                <a:spcPts val="484"/>
              </a:spcBef>
            </a:pPr>
            <a:r>
              <a:rPr sz="2378" spc="-69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2378" spc="-4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lang="en-US" sz="2378" spc="-50" dirty="0" smtClean="0">
                <a:solidFill>
                  <a:srgbClr val="1A2E3D"/>
                </a:solidFill>
                <a:latin typeface="Arial"/>
                <a:cs typeface="Arial"/>
              </a:rPr>
              <a:t>create a 98% confidence interval using Central Limit Theorem methods?</a:t>
            </a:r>
            <a:endParaRPr sz="2378" dirty="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87927" y="718729"/>
            <a:ext cx="11231418" cy="901557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1590" rIns="0" bIns="0" rtlCol="0" anchor="ctr">
            <a:spAutoFit/>
          </a:bodyPr>
          <a:lstStyle/>
          <a:p>
            <a:pPr marL="118288" marR="156039">
              <a:lnSpc>
                <a:spcPct val="114700"/>
              </a:lnSpc>
              <a:spcBef>
                <a:spcPts val="404"/>
              </a:spcBef>
            </a:pPr>
            <a:r>
              <a:rPr sz="2400" spc="-40" dirty="0"/>
              <a:t>A </a:t>
            </a:r>
            <a:r>
              <a:rPr lang="en-US" sz="2400" spc="-40" dirty="0" smtClean="0"/>
              <a:t>random </a:t>
            </a:r>
            <a:r>
              <a:rPr lang="en-US" sz="2400" dirty="0" smtClean="0"/>
              <a:t>sample of IQ scores 13 high school students was collected with a mean of 110 points and standard deviation 11 points. The sample distribution is plotted below.</a:t>
            </a:r>
            <a:endParaRPr sz="2400" spc="-2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206" y="3285964"/>
            <a:ext cx="4073139" cy="2866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8350" y="3134055"/>
            <a:ext cx="3907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✓ Random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✓ n&lt;10% of all high school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Skewness/Sample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 smtClean="0"/>
              <a:t>n&gt;30?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 smtClean="0"/>
              <a:t>We know </a:t>
            </a:r>
            <a:r>
              <a:rPr lang="el-GR" sz="2000" strike="sngStrike" dirty="0" smtClean="0"/>
              <a:t>σ</a:t>
            </a:r>
            <a:r>
              <a:rPr lang="en-US" sz="2000" strike="sngStrike" dirty="0" smtClean="0"/>
              <a:t> and population is normal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47415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1585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927" y="506363"/>
            <a:ext cx="11231418" cy="1326289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1590" rIns="0" bIns="0" rtlCol="0" anchor="ctr">
            <a:spAutoFit/>
          </a:bodyPr>
          <a:lstStyle/>
          <a:p>
            <a:pPr marL="118288" marR="156039">
              <a:lnSpc>
                <a:spcPct val="114700"/>
              </a:lnSpc>
              <a:spcBef>
                <a:spcPts val="404"/>
              </a:spcBef>
            </a:pPr>
            <a:r>
              <a:rPr sz="2400" spc="-40" dirty="0"/>
              <a:t>A </a:t>
            </a:r>
            <a:r>
              <a:rPr lang="en-US" sz="2400" spc="-40" dirty="0" smtClean="0"/>
              <a:t>random </a:t>
            </a:r>
            <a:r>
              <a:rPr lang="en-US" sz="2400" dirty="0" smtClean="0"/>
              <a:t>sample of IQ scores 13 high school students was collected with a mean of 110 points and standard deviation 11 points. The sample distribution is plotted below. Suppose we know that the population standard deviation is 15.</a:t>
            </a:r>
            <a:endParaRPr sz="2400"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87927" y="2066460"/>
            <a:ext cx="11231418" cy="35584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50334" rIns="0" bIns="0" rtlCol="0">
            <a:spAutoFit/>
          </a:bodyPr>
          <a:lstStyle/>
          <a:p>
            <a:pPr marL="118288">
              <a:spcBef>
                <a:spcPts val="396"/>
              </a:spcBef>
            </a:pPr>
            <a:r>
              <a:rPr sz="1982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10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982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2457" y="3563950"/>
            <a:ext cx="982768" cy="911733"/>
          </a:xfrm>
          <a:prstGeom prst="rect">
            <a:avLst/>
          </a:prstGeom>
        </p:spPr>
        <p:txBody>
          <a:bodyPr vert="horz" wrap="square" lIns="0" tIns="101926" rIns="0" bIns="0" rtlCol="0">
            <a:spAutoFit/>
          </a:bodyPr>
          <a:lstStyle/>
          <a:p>
            <a:pPr marL="505869" indent="-464342">
              <a:spcBef>
                <a:spcPts val="803"/>
              </a:spcBef>
              <a:buClr>
                <a:srgbClr val="024F84"/>
              </a:buClr>
              <a:buFont typeface="Arial"/>
              <a:buAutoNum type="alphaLcParenBoth"/>
              <a:tabLst>
                <a:tab pos="507125" algn="l"/>
              </a:tabLst>
            </a:pPr>
            <a:r>
              <a:rPr sz="2378" spc="-59" dirty="0">
                <a:latin typeface="Arial"/>
                <a:cs typeface="Arial"/>
              </a:rPr>
              <a:t>yes</a:t>
            </a:r>
            <a:endParaRPr sz="2378" dirty="0">
              <a:latin typeface="Arial"/>
              <a:cs typeface="Arial"/>
            </a:endParaRPr>
          </a:p>
          <a:p>
            <a:pPr marL="505869" indent="-480701">
              <a:spcBef>
                <a:spcPts val="604"/>
              </a:spcBef>
              <a:buClr>
                <a:srgbClr val="024F84"/>
              </a:buClr>
              <a:buAutoNum type="alphaLcParenBoth"/>
              <a:tabLst>
                <a:tab pos="507125" algn="l"/>
              </a:tabLst>
            </a:pPr>
            <a:r>
              <a:rPr sz="2378" spc="-40" dirty="0">
                <a:latin typeface="Arial"/>
                <a:cs typeface="Arial"/>
              </a:rPr>
              <a:t>no</a:t>
            </a:r>
            <a:endParaRPr sz="2378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87927" y="2470893"/>
            <a:ext cx="11231418" cy="428193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61657" rIns="0" bIns="0" rtlCol="0">
            <a:spAutoFit/>
          </a:bodyPr>
          <a:lstStyle/>
          <a:p>
            <a:pPr marL="118288" marR="251676">
              <a:spcBef>
                <a:spcPts val="484"/>
              </a:spcBef>
            </a:pPr>
            <a:r>
              <a:rPr sz="2378" spc="-69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2378" spc="-4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lang="en-US" sz="2378" spc="-50" dirty="0" smtClean="0">
                <a:solidFill>
                  <a:srgbClr val="1A2E3D"/>
                </a:solidFill>
                <a:latin typeface="Arial"/>
                <a:cs typeface="Arial"/>
              </a:rPr>
              <a:t>create a 98% confidence interval using Central Limit Theorem methods?</a:t>
            </a:r>
            <a:endParaRPr sz="2378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206" y="3285964"/>
            <a:ext cx="4073139" cy="28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97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1585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927" y="506363"/>
            <a:ext cx="11231418" cy="1326289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1590" rIns="0" bIns="0" rtlCol="0" anchor="ctr">
            <a:spAutoFit/>
          </a:bodyPr>
          <a:lstStyle/>
          <a:p>
            <a:pPr marL="118288" marR="156039">
              <a:lnSpc>
                <a:spcPct val="114700"/>
              </a:lnSpc>
              <a:spcBef>
                <a:spcPts val="404"/>
              </a:spcBef>
            </a:pPr>
            <a:r>
              <a:rPr sz="2400" spc="-40" dirty="0"/>
              <a:t>A </a:t>
            </a:r>
            <a:r>
              <a:rPr lang="en-US" sz="2400" spc="-40" dirty="0" smtClean="0"/>
              <a:t>random </a:t>
            </a:r>
            <a:r>
              <a:rPr lang="en-US" sz="2400" dirty="0" smtClean="0"/>
              <a:t>sample of IQ scores 13 high school students was collected with a mean of 110 points and standard deviation 11 points. The sample distribution is plotted below. Suppose we know that the population standard deviation is 15.</a:t>
            </a:r>
            <a:endParaRPr sz="2400"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87927" y="2066460"/>
            <a:ext cx="11231418" cy="355845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50334" rIns="0" bIns="0" rtlCol="0">
            <a:spAutoFit/>
          </a:bodyPr>
          <a:lstStyle/>
          <a:p>
            <a:pPr marL="118288">
              <a:spcBef>
                <a:spcPts val="396"/>
              </a:spcBef>
            </a:pPr>
            <a:r>
              <a:rPr sz="1982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982" spc="-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982" spc="10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982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2456" y="3563950"/>
            <a:ext cx="1261257" cy="911733"/>
          </a:xfrm>
          <a:prstGeom prst="rect">
            <a:avLst/>
          </a:prstGeom>
        </p:spPr>
        <p:txBody>
          <a:bodyPr vert="horz" wrap="square" lIns="0" tIns="101926" rIns="0" bIns="0" rtlCol="0">
            <a:spAutoFit/>
          </a:bodyPr>
          <a:lstStyle/>
          <a:p>
            <a:pPr marL="505869" indent="-464342">
              <a:spcBef>
                <a:spcPts val="803"/>
              </a:spcBef>
              <a:buClr>
                <a:srgbClr val="024F84"/>
              </a:buClr>
              <a:buFont typeface="Arial"/>
              <a:buAutoNum type="alphaLcParenBoth"/>
              <a:tabLst>
                <a:tab pos="507125" algn="l"/>
              </a:tabLst>
            </a:pPr>
            <a:r>
              <a:rPr sz="2378" b="1" i="1" spc="-59" dirty="0">
                <a:solidFill>
                  <a:srgbClr val="C00000"/>
                </a:solidFill>
                <a:latin typeface="Arial"/>
                <a:cs typeface="Arial"/>
              </a:rPr>
              <a:t>yes</a:t>
            </a:r>
            <a:endParaRPr sz="2378" b="1" i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505869" indent="-480701">
              <a:spcBef>
                <a:spcPts val="604"/>
              </a:spcBef>
              <a:buClr>
                <a:srgbClr val="024F84"/>
              </a:buClr>
              <a:buAutoNum type="alphaLcParenBoth"/>
              <a:tabLst>
                <a:tab pos="507125" algn="l"/>
              </a:tabLst>
            </a:pPr>
            <a:r>
              <a:rPr sz="2378" spc="-40" dirty="0">
                <a:latin typeface="Arial"/>
                <a:cs typeface="Arial"/>
              </a:rPr>
              <a:t>no</a:t>
            </a:r>
            <a:endParaRPr sz="2378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87927" y="2470893"/>
            <a:ext cx="11231418" cy="428193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61657" rIns="0" bIns="0" rtlCol="0">
            <a:spAutoFit/>
          </a:bodyPr>
          <a:lstStyle/>
          <a:p>
            <a:pPr marL="118288" marR="251676">
              <a:spcBef>
                <a:spcPts val="484"/>
              </a:spcBef>
            </a:pPr>
            <a:r>
              <a:rPr sz="2378" spc="-69" dirty="0">
                <a:solidFill>
                  <a:srgbClr val="1A2E3D"/>
                </a:solidFill>
                <a:latin typeface="Arial"/>
                <a:cs typeface="Arial"/>
              </a:rPr>
              <a:t>Can </a:t>
            </a:r>
            <a:r>
              <a:rPr sz="2378" spc="-4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lang="en-US" sz="2378" spc="-50" dirty="0" smtClean="0">
                <a:solidFill>
                  <a:srgbClr val="1A2E3D"/>
                </a:solidFill>
                <a:latin typeface="Arial"/>
                <a:cs typeface="Arial"/>
              </a:rPr>
              <a:t>create a 98% confidence interval using Central Limit Theorem methods?</a:t>
            </a:r>
            <a:endParaRPr sz="2378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206" y="3285964"/>
            <a:ext cx="4073139" cy="2866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8350" y="3134055"/>
            <a:ext cx="3907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✓ Random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✓ n&lt;10% of all high school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Skewness/Sample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trike="sngStrike" dirty="0" smtClean="0"/>
              <a:t>n&gt;30?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know </a:t>
            </a:r>
            <a:r>
              <a:rPr lang="el-GR" sz="2000" dirty="0" smtClean="0"/>
              <a:t>σ</a:t>
            </a:r>
            <a:r>
              <a:rPr lang="en-US" sz="2000" dirty="0" smtClean="0"/>
              <a:t> and population is normal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927" y="5799996"/>
                <a:ext cx="3411062" cy="642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=110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2.33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7" y="5799996"/>
                <a:ext cx="3411062" cy="642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7788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990802" y="455824"/>
            <a:ext cx="4479721" cy="354523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25168">
              <a:spcBef>
                <a:spcPts val="268"/>
              </a:spcBef>
            </a:pPr>
            <a:r>
              <a:rPr sz="2081" spc="-99" dirty="0">
                <a:solidFill>
                  <a:srgbClr val="FFFFFF"/>
                </a:solidFill>
                <a:latin typeface="DejaVu Sans"/>
                <a:cs typeface="DejaVu Sans"/>
              </a:rPr>
              <a:t>and </a:t>
            </a:r>
            <a:r>
              <a:rPr sz="2081" spc="-89" dirty="0">
                <a:solidFill>
                  <a:srgbClr val="FFFFFF"/>
                </a:solidFill>
                <a:latin typeface="DejaVu Sans"/>
                <a:cs typeface="DejaVu Sans"/>
              </a:rPr>
              <a:t>cluster to </a:t>
            </a:r>
            <a:r>
              <a:rPr sz="2081" spc="-139" dirty="0">
                <a:solidFill>
                  <a:srgbClr val="FFFFFF"/>
                </a:solidFill>
                <a:latin typeface="DejaVu Sans"/>
                <a:cs typeface="DejaVu Sans"/>
              </a:rPr>
              <a:t>make </a:t>
            </a:r>
            <a:r>
              <a:rPr sz="2081" spc="-99" dirty="0">
                <a:solidFill>
                  <a:srgbClr val="FFFFFF"/>
                </a:solidFill>
                <a:latin typeface="DejaVu Sans"/>
                <a:cs typeface="DejaVu Sans"/>
              </a:rPr>
              <a:t>sampling</a:t>
            </a:r>
            <a:r>
              <a:rPr sz="2081" spc="59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081" spc="-109" dirty="0">
                <a:solidFill>
                  <a:srgbClr val="FFFFFF"/>
                </a:solidFill>
                <a:latin typeface="DejaVu Sans"/>
                <a:cs typeface="DejaVu Sans"/>
              </a:rPr>
              <a:t>easier</a:t>
            </a:r>
            <a:endParaRPr sz="2081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6726" y="1046819"/>
            <a:ext cx="3168522" cy="780530"/>
          </a:xfrm>
          <a:prstGeom prst="rect">
            <a:avLst/>
          </a:prstGeom>
        </p:spPr>
        <p:txBody>
          <a:bodyPr vert="horz" wrap="square" lIns="0" tIns="55367" rIns="0" bIns="0" rtlCol="0">
            <a:spAutoFit/>
          </a:bodyPr>
          <a:lstStyle/>
          <a:p>
            <a:pPr marL="25168">
              <a:spcBef>
                <a:spcPts val="436"/>
              </a:spcBef>
            </a:pPr>
            <a:r>
              <a:rPr sz="2378" i="1" spc="-69" dirty="0">
                <a:solidFill>
                  <a:srgbClr val="024F84"/>
                </a:solidFill>
                <a:latin typeface="Arial"/>
                <a:cs typeface="Arial"/>
              </a:rPr>
              <a:t>Simple</a:t>
            </a:r>
            <a:r>
              <a:rPr sz="2378" i="1" spc="-1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2378" i="1" spc="-30" dirty="0">
                <a:solidFill>
                  <a:srgbClr val="024F84"/>
                </a:solidFill>
                <a:latin typeface="Arial"/>
                <a:cs typeface="Arial"/>
              </a:rPr>
              <a:t>random:</a:t>
            </a:r>
            <a:endParaRPr sz="2378">
              <a:latin typeface="Arial"/>
              <a:cs typeface="Arial"/>
            </a:endParaRPr>
          </a:p>
          <a:p>
            <a:pPr marL="25168">
              <a:spcBef>
                <a:spcPts val="307"/>
              </a:spcBef>
            </a:pPr>
            <a:r>
              <a:rPr sz="2081" spc="-10" dirty="0">
                <a:latin typeface="Arial"/>
                <a:cs typeface="Arial"/>
              </a:rPr>
              <a:t>Drawing names </a:t>
            </a:r>
            <a:r>
              <a:rPr sz="2081" dirty="0">
                <a:latin typeface="Arial"/>
                <a:cs typeface="Arial"/>
              </a:rPr>
              <a:t>from </a:t>
            </a:r>
            <a:r>
              <a:rPr sz="2081" spc="-40" dirty="0">
                <a:latin typeface="Arial"/>
                <a:cs typeface="Arial"/>
              </a:rPr>
              <a:t>a</a:t>
            </a:r>
            <a:r>
              <a:rPr sz="2081" spc="30" dirty="0">
                <a:latin typeface="Arial"/>
                <a:cs typeface="Arial"/>
              </a:rPr>
              <a:t> </a:t>
            </a:r>
            <a:r>
              <a:rPr sz="2081" dirty="0">
                <a:latin typeface="Arial"/>
                <a:cs typeface="Arial"/>
              </a:rPr>
              <a:t>hat</a:t>
            </a:r>
            <a:endParaRPr sz="2081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77575" y="1899677"/>
            <a:ext cx="4012872" cy="1978122"/>
          </a:xfrm>
          <a:custGeom>
            <a:avLst/>
            <a:gdLst/>
            <a:ahLst/>
            <a:cxnLst/>
            <a:rect l="l" t="t" r="r" b="b"/>
            <a:pathLst>
              <a:path w="2025014" h="998219">
                <a:moveTo>
                  <a:pt x="0" y="998181"/>
                </a:moveTo>
                <a:lnTo>
                  <a:pt x="2024481" y="998181"/>
                </a:lnTo>
                <a:lnTo>
                  <a:pt x="2024481" y="0"/>
                </a:lnTo>
                <a:lnTo>
                  <a:pt x="0" y="0"/>
                </a:lnTo>
                <a:lnTo>
                  <a:pt x="0" y="9981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 txBox="1"/>
          <p:nvPr/>
        </p:nvSpPr>
        <p:spPr>
          <a:xfrm>
            <a:off x="4186923" y="196714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4116" y="227166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2015" y="324978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1265" y="302303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1790" y="236801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76693" y="281872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6192" y="295160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14235" y="208500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3305" y="362387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54919" y="303417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1389" y="327005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65031" y="274257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12946" y="312131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91533" y="300608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30860" y="340966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22262" y="312116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1375" y="226485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19081" y="247086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98483" y="373059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72298" y="272284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2228" y="252565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02691" y="317966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19729" y="344487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53746" y="270713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35371" y="196900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10478" y="294262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11857" y="310227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70812" y="266634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58430" y="329118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54442" y="287607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81732" y="232545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75477" y="314213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67247" y="323623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56413" y="362178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26391" y="3624650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75507" y="2280705"/>
            <a:ext cx="62917" cy="177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L="6292">
              <a:spcBef>
                <a:spcPts val="16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05019" y="263407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48027" y="338606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45725" y="283226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23415" y="374870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02753" y="257487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84652" y="298480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80192" y="2443778"/>
            <a:ext cx="232794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268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34074" y="356962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95022" y="264266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74956" y="3358650"/>
            <a:ext cx="78018" cy="137258"/>
          </a:xfrm>
          <a:prstGeom prst="rect">
            <a:avLst/>
          </a:prstGeom>
        </p:spPr>
        <p:txBody>
          <a:bodyPr vert="horz" wrap="square" lIns="0" tIns="2517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21392">
              <a:spcBef>
                <a:spcPts val="5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73635" y="211534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02001" y="272253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50235" y="330039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05661" y="326626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45218" y="199957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17506" y="2872665"/>
            <a:ext cx="260478" cy="165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L="17617"/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spcBef>
                <a:spcPts val="99"/>
              </a:spcBef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016296" y="2026115"/>
            <a:ext cx="658116" cy="245153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R="10067" algn="ctr">
              <a:spcBef>
                <a:spcPts val="198"/>
              </a:spcBef>
              <a:tabLst>
                <a:tab pos="601505" algn="l"/>
              </a:tabLst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	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  <a:p>
            <a:pPr marL="94378" algn="ctr">
              <a:lnSpc>
                <a:spcPts val="317"/>
              </a:lnSpc>
              <a:spcBef>
                <a:spcPts val="25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297" b="1" spc="11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  <a:p>
            <a:pPr marL="120804">
              <a:lnSpc>
                <a:spcPts val="31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algn="ctr">
              <a:spcBef>
                <a:spcPts val="13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61139" y="194067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28610" y="332840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80628" y="323801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83926" y="246482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75437" y="222732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461975" y="290114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32641" y="303850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81903" y="358208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022537" y="230169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24352" y="292219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23333" y="309322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54245" y="309337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61998" y="364206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145107" y="291546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615888" y="2861910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52269" y="2805492"/>
            <a:ext cx="81793" cy="121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25168"/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00481" y="367688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988733" y="2103270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144593" y="260319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493923" y="232320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798808" y="238186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978825" y="3247767"/>
            <a:ext cx="18623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-50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198" b="1" spc="-50" dirty="0">
                <a:solidFill>
                  <a:srgbClr val="F05133"/>
                </a:solidFill>
                <a:latin typeface="Arial"/>
                <a:cs typeface="Arial"/>
              </a:rPr>
              <a:t>●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537866" y="2157828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568306" y="1930616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016218" y="3194678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603906" y="3284912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733505" y="2004521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250898" y="3489914"/>
            <a:ext cx="187494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     </a:t>
            </a:r>
            <a:r>
              <a:rPr sz="297" b="1" spc="-14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446" b="1" spc="87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55555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966895" y="2388135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962033" y="3220138"/>
            <a:ext cx="64174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595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376151" y="2344953"/>
            <a:ext cx="176169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    </a:t>
            </a:r>
            <a:r>
              <a:rPr sz="297" b="1" spc="-30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446" b="1" spc="87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55555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034712" y="2965918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077959" y="3450061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307158" y="1965285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666084" y="3659628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997631" y="2346733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164804" y="3551129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332954" y="3658776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697997" y="3344750"/>
            <a:ext cx="195044" cy="194578"/>
          </a:xfrm>
          <a:prstGeom prst="rect">
            <a:avLst/>
          </a:prstGeom>
        </p:spPr>
        <p:txBody>
          <a:bodyPr vert="horz" wrap="square" lIns="0" tIns="44042" rIns="0" bIns="0" rtlCol="0">
            <a:spAutoFit/>
          </a:bodyPr>
          <a:lstStyle/>
          <a:p>
            <a:pPr marR="10067" algn="ctr">
              <a:spcBef>
                <a:spcPts val="347"/>
              </a:spcBef>
            </a:pPr>
            <a:r>
              <a:rPr sz="446" b="1" spc="87" baseline="55555" dirty="0">
                <a:solidFill>
                  <a:srgbClr val="569BBD"/>
                </a:solidFill>
                <a:latin typeface="Arial"/>
                <a:cs typeface="Arial"/>
              </a:rPr>
              <a:t>●   </a:t>
            </a:r>
            <a:r>
              <a:rPr sz="446" b="1" spc="30" baseline="55555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  <a:p>
            <a:pPr algn="ctr">
              <a:spcBef>
                <a:spcPts val="6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601197" y="3553065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796727" y="3947061"/>
            <a:ext cx="3680670" cy="778138"/>
          </a:xfrm>
          <a:prstGeom prst="rect">
            <a:avLst/>
          </a:prstGeom>
        </p:spPr>
        <p:txBody>
          <a:bodyPr vert="horz" wrap="square" lIns="0" tIns="16359" rIns="0" bIns="0" rtlCol="0">
            <a:spAutoFit/>
          </a:bodyPr>
          <a:lstStyle/>
          <a:p>
            <a:pPr marL="25168" marR="10067">
              <a:lnSpc>
                <a:spcPct val="110700"/>
              </a:lnSpc>
              <a:spcBef>
                <a:spcPts val="129"/>
              </a:spcBef>
            </a:pPr>
            <a:r>
              <a:rPr sz="2378" i="1" spc="-50" dirty="0">
                <a:solidFill>
                  <a:srgbClr val="024F84"/>
                </a:solidFill>
                <a:latin typeface="Arial"/>
                <a:cs typeface="Arial"/>
              </a:rPr>
              <a:t>Stratiﬁed: </a:t>
            </a:r>
            <a:r>
              <a:rPr sz="2081" spc="10" dirty="0">
                <a:latin typeface="Arial"/>
                <a:cs typeface="Arial"/>
              </a:rPr>
              <a:t>homogenous </a:t>
            </a:r>
            <a:r>
              <a:rPr sz="2081" dirty="0">
                <a:latin typeface="Arial"/>
                <a:cs typeface="Arial"/>
              </a:rPr>
              <a:t>strata  </a:t>
            </a:r>
            <a:r>
              <a:rPr sz="2081" spc="-20" dirty="0">
                <a:latin typeface="Arial"/>
                <a:cs typeface="Arial"/>
              </a:rPr>
              <a:t>Stratify </a:t>
            </a:r>
            <a:r>
              <a:rPr sz="2081" spc="50" dirty="0">
                <a:latin typeface="Arial"/>
                <a:cs typeface="Arial"/>
              </a:rPr>
              <a:t>to </a:t>
            </a:r>
            <a:r>
              <a:rPr sz="2081" spc="10" dirty="0">
                <a:latin typeface="Arial"/>
                <a:cs typeface="Arial"/>
              </a:rPr>
              <a:t>control </a:t>
            </a:r>
            <a:r>
              <a:rPr sz="2081" dirty="0">
                <a:latin typeface="Arial"/>
                <a:cs typeface="Arial"/>
              </a:rPr>
              <a:t>for</a:t>
            </a:r>
            <a:r>
              <a:rPr sz="2081" spc="10" dirty="0">
                <a:latin typeface="Arial"/>
                <a:cs typeface="Arial"/>
              </a:rPr>
              <a:t> </a:t>
            </a:r>
            <a:r>
              <a:rPr lang="en-US" sz="2081" spc="-59" dirty="0">
                <a:latin typeface="Arial"/>
                <a:cs typeface="Arial"/>
              </a:rPr>
              <a:t>age group</a:t>
            </a:r>
            <a:endParaRPr sz="2081" dirty="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877520" y="4801260"/>
            <a:ext cx="4000288" cy="1973091"/>
          </a:xfrm>
          <a:custGeom>
            <a:avLst/>
            <a:gdLst/>
            <a:ahLst/>
            <a:cxnLst/>
            <a:rect l="l" t="t" r="r" b="b"/>
            <a:pathLst>
              <a:path w="2018664" h="995679">
                <a:moveTo>
                  <a:pt x="0" y="995260"/>
                </a:moveTo>
                <a:lnTo>
                  <a:pt x="2018556" y="995260"/>
                </a:lnTo>
                <a:lnTo>
                  <a:pt x="2018556" y="0"/>
                </a:lnTo>
                <a:lnTo>
                  <a:pt x="0" y="0"/>
                </a:lnTo>
                <a:lnTo>
                  <a:pt x="0" y="995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2" name="object 102"/>
          <p:cNvSpPr/>
          <p:nvPr/>
        </p:nvSpPr>
        <p:spPr>
          <a:xfrm>
            <a:off x="2004067" y="6003674"/>
            <a:ext cx="710967" cy="699642"/>
          </a:xfrm>
          <a:custGeom>
            <a:avLst/>
            <a:gdLst/>
            <a:ahLst/>
            <a:cxnLst/>
            <a:rect l="l" t="t" r="r" b="b"/>
            <a:pathLst>
              <a:path w="358775" h="353060">
                <a:moveTo>
                  <a:pt x="358231" y="176545"/>
                </a:moveTo>
                <a:lnTo>
                  <a:pt x="352351" y="131727"/>
                </a:lnTo>
                <a:lnTo>
                  <a:pt x="335180" y="89869"/>
                </a:lnTo>
                <a:lnTo>
                  <a:pt x="307767" y="53656"/>
                </a:lnTo>
                <a:lnTo>
                  <a:pt x="271983" y="25504"/>
                </a:lnTo>
                <a:lnTo>
                  <a:pt x="230085" y="7203"/>
                </a:lnTo>
                <a:lnTo>
                  <a:pt x="184839" y="0"/>
                </a:lnTo>
                <a:lnTo>
                  <a:pt x="173391" y="0"/>
                </a:lnTo>
                <a:lnTo>
                  <a:pt x="128145" y="7203"/>
                </a:lnTo>
                <a:lnTo>
                  <a:pt x="86248" y="25504"/>
                </a:lnTo>
                <a:lnTo>
                  <a:pt x="50463" y="53656"/>
                </a:lnTo>
                <a:lnTo>
                  <a:pt x="23051" y="89869"/>
                </a:lnTo>
                <a:lnTo>
                  <a:pt x="5879" y="131727"/>
                </a:lnTo>
                <a:lnTo>
                  <a:pt x="0" y="176545"/>
                </a:lnTo>
                <a:lnTo>
                  <a:pt x="389" y="187837"/>
                </a:lnTo>
                <a:lnTo>
                  <a:pt x="9150" y="232188"/>
                </a:lnTo>
                <a:lnTo>
                  <a:pt x="29008" y="272878"/>
                </a:lnTo>
                <a:lnTo>
                  <a:pt x="58718" y="307300"/>
                </a:lnTo>
                <a:lnTo>
                  <a:pt x="96255" y="333116"/>
                </a:lnTo>
                <a:lnTo>
                  <a:pt x="139243" y="348730"/>
                </a:lnTo>
                <a:lnTo>
                  <a:pt x="173391" y="353052"/>
                </a:lnTo>
                <a:lnTo>
                  <a:pt x="184839" y="353052"/>
                </a:lnTo>
                <a:lnTo>
                  <a:pt x="230085" y="345849"/>
                </a:lnTo>
                <a:lnTo>
                  <a:pt x="271983" y="327587"/>
                </a:lnTo>
                <a:lnTo>
                  <a:pt x="307767" y="299395"/>
                </a:lnTo>
                <a:lnTo>
                  <a:pt x="335180" y="263222"/>
                </a:lnTo>
                <a:lnTo>
                  <a:pt x="352351" y="221324"/>
                </a:lnTo>
                <a:lnTo>
                  <a:pt x="358231" y="1765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3" name="object 103"/>
          <p:cNvSpPr txBox="1"/>
          <p:nvPr/>
        </p:nvSpPr>
        <p:spPr>
          <a:xfrm>
            <a:off x="2254920" y="615999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166799" y="6455600"/>
            <a:ext cx="458039" cy="182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10067" algn="r">
              <a:tabLst>
                <a:tab pos="401423" algn="l"/>
              </a:tabLst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	●</a:t>
            </a:r>
            <a:endParaRPr sz="29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67952" algn="r"/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023588" y="626678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141413" y="656709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308083" y="6394333"/>
            <a:ext cx="52851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-1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097356" y="6181598"/>
            <a:ext cx="149743" cy="121995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892" spc="-355" baseline="-925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spc="-1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198" b="1" dirty="0">
                <a:solidFill>
                  <a:srgbClr val="F05133"/>
                </a:solidFill>
                <a:latin typeface="Arial"/>
                <a:cs typeface="Arial"/>
              </a:rPr>
              <a:t>     </a:t>
            </a:r>
            <a:r>
              <a:rPr sz="198" b="1" spc="-20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446" b="1" spc="87" baseline="-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-37037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123975" y="6366709"/>
            <a:ext cx="231534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103" baseline="37037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595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435632" y="6209144"/>
            <a:ext cx="221469" cy="219073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 marR="10067" algn="ctr">
              <a:spcBef>
                <a:spcPts val="238"/>
              </a:spcBef>
            </a:pP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-30" baseline="37037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dirty="0">
                <a:solidFill>
                  <a:srgbClr val="569BBD"/>
                </a:solidFill>
                <a:latin typeface="Arial"/>
                <a:cs typeface="Arial"/>
              </a:rPr>
              <a:t>  </a:t>
            </a:r>
            <a:r>
              <a:rPr sz="297" b="1" spc="20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55555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55555">
              <a:latin typeface="Arial"/>
              <a:cs typeface="Arial"/>
            </a:endParaRPr>
          </a:p>
          <a:p>
            <a:pPr marL="84311" algn="ctr">
              <a:spcBef>
                <a:spcPts val="436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261786" y="4979504"/>
            <a:ext cx="639241" cy="630433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322408" y="158867"/>
                </a:moveTo>
                <a:lnTo>
                  <a:pt x="317112" y="118566"/>
                </a:lnTo>
                <a:lnTo>
                  <a:pt x="301654" y="80874"/>
                </a:lnTo>
                <a:lnTo>
                  <a:pt x="277006" y="48283"/>
                </a:lnTo>
                <a:lnTo>
                  <a:pt x="244765" y="22934"/>
                </a:lnTo>
                <a:lnTo>
                  <a:pt x="207073" y="6502"/>
                </a:lnTo>
                <a:lnTo>
                  <a:pt x="166382" y="0"/>
                </a:lnTo>
                <a:lnTo>
                  <a:pt x="156025" y="0"/>
                </a:lnTo>
                <a:lnTo>
                  <a:pt x="115334" y="6502"/>
                </a:lnTo>
                <a:lnTo>
                  <a:pt x="77642" y="22934"/>
                </a:lnTo>
                <a:lnTo>
                  <a:pt x="45401" y="48283"/>
                </a:lnTo>
                <a:lnTo>
                  <a:pt x="20754" y="80874"/>
                </a:lnTo>
                <a:lnTo>
                  <a:pt x="5295" y="118566"/>
                </a:lnTo>
                <a:lnTo>
                  <a:pt x="0" y="158867"/>
                </a:lnTo>
                <a:lnTo>
                  <a:pt x="350" y="169069"/>
                </a:lnTo>
                <a:lnTo>
                  <a:pt x="8215" y="208942"/>
                </a:lnTo>
                <a:lnTo>
                  <a:pt x="26127" y="245583"/>
                </a:lnTo>
                <a:lnTo>
                  <a:pt x="52839" y="276539"/>
                </a:lnTo>
                <a:lnTo>
                  <a:pt x="86637" y="299785"/>
                </a:lnTo>
                <a:lnTo>
                  <a:pt x="125342" y="313841"/>
                </a:lnTo>
                <a:lnTo>
                  <a:pt x="156025" y="317735"/>
                </a:lnTo>
                <a:lnTo>
                  <a:pt x="166382" y="317735"/>
                </a:lnTo>
                <a:lnTo>
                  <a:pt x="207073" y="311233"/>
                </a:lnTo>
                <a:lnTo>
                  <a:pt x="244765" y="294801"/>
                </a:lnTo>
                <a:lnTo>
                  <a:pt x="277006" y="269452"/>
                </a:lnTo>
                <a:lnTo>
                  <a:pt x="301654" y="236861"/>
                </a:lnTo>
                <a:lnTo>
                  <a:pt x="317112" y="199168"/>
                </a:lnTo>
                <a:lnTo>
                  <a:pt x="322408" y="158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12" name="object 112"/>
          <p:cNvSpPr txBox="1"/>
          <p:nvPr/>
        </p:nvSpPr>
        <p:spPr>
          <a:xfrm>
            <a:off x="2781241" y="512000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499908" y="502787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465958" y="543644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586253" y="523983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403147" y="5308125"/>
            <a:ext cx="478172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  <a:tabLst>
                <a:tab pos="421557" algn="l"/>
              </a:tabLst>
            </a:pP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	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700607" y="5429654"/>
            <a:ext cx="50334" cy="62184"/>
          </a:xfrm>
          <a:prstGeom prst="rect">
            <a:avLst/>
          </a:prstGeom>
        </p:spPr>
        <p:txBody>
          <a:bodyPr vert="horz" wrap="square" lIns="0" tIns="1258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476837" y="5164604"/>
            <a:ext cx="52851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-1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372052" y="5132271"/>
            <a:ext cx="152260" cy="13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ts val="218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86828">
              <a:lnSpc>
                <a:spcPts val="575"/>
              </a:lnSpc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595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752537" y="5390469"/>
            <a:ext cx="1065821" cy="1050721"/>
          </a:xfrm>
          <a:custGeom>
            <a:avLst/>
            <a:gdLst/>
            <a:ahLst/>
            <a:cxnLst/>
            <a:rect l="l" t="t" r="r" b="b"/>
            <a:pathLst>
              <a:path w="537844" h="530225">
                <a:moveTo>
                  <a:pt x="537347" y="264818"/>
                </a:moveTo>
                <a:lnTo>
                  <a:pt x="532363" y="214160"/>
                </a:lnTo>
                <a:lnTo>
                  <a:pt x="517683" y="165370"/>
                </a:lnTo>
                <a:lnTo>
                  <a:pt x="493853" y="120280"/>
                </a:lnTo>
                <a:lnTo>
                  <a:pt x="461651" y="80485"/>
                </a:lnTo>
                <a:lnTo>
                  <a:pt x="422362" y="47504"/>
                </a:lnTo>
                <a:lnTo>
                  <a:pt x="377427" y="22545"/>
                </a:lnTo>
                <a:lnTo>
                  <a:pt x="328443" y="6502"/>
                </a:lnTo>
                <a:lnTo>
                  <a:pt x="277278" y="0"/>
                </a:lnTo>
                <a:lnTo>
                  <a:pt x="260068" y="0"/>
                </a:lnTo>
                <a:lnTo>
                  <a:pt x="208903" y="6502"/>
                </a:lnTo>
                <a:lnTo>
                  <a:pt x="159919" y="22545"/>
                </a:lnTo>
                <a:lnTo>
                  <a:pt x="114984" y="47504"/>
                </a:lnTo>
                <a:lnTo>
                  <a:pt x="75695" y="80485"/>
                </a:lnTo>
                <a:lnTo>
                  <a:pt x="43493" y="120280"/>
                </a:lnTo>
                <a:lnTo>
                  <a:pt x="19663" y="165370"/>
                </a:lnTo>
                <a:lnTo>
                  <a:pt x="4984" y="214160"/>
                </a:lnTo>
                <a:lnTo>
                  <a:pt x="0" y="264818"/>
                </a:lnTo>
                <a:lnTo>
                  <a:pt x="545" y="281795"/>
                </a:lnTo>
                <a:lnTo>
                  <a:pt x="8800" y="332026"/>
                </a:lnTo>
                <a:lnTo>
                  <a:pt x="26633" y="379764"/>
                </a:lnTo>
                <a:lnTo>
                  <a:pt x="53345" y="423258"/>
                </a:lnTo>
                <a:lnTo>
                  <a:pt x="88039" y="460911"/>
                </a:lnTo>
                <a:lnTo>
                  <a:pt x="129391" y="491361"/>
                </a:lnTo>
                <a:lnTo>
                  <a:pt x="175883" y="513439"/>
                </a:lnTo>
                <a:lnTo>
                  <a:pt x="225802" y="526327"/>
                </a:lnTo>
                <a:lnTo>
                  <a:pt x="260068" y="529598"/>
                </a:lnTo>
                <a:lnTo>
                  <a:pt x="277278" y="529598"/>
                </a:lnTo>
                <a:lnTo>
                  <a:pt x="328443" y="523095"/>
                </a:lnTo>
                <a:lnTo>
                  <a:pt x="377427" y="507053"/>
                </a:lnTo>
                <a:lnTo>
                  <a:pt x="422362" y="482093"/>
                </a:lnTo>
                <a:lnTo>
                  <a:pt x="461651" y="449113"/>
                </a:lnTo>
                <a:lnTo>
                  <a:pt x="493853" y="409318"/>
                </a:lnTo>
                <a:lnTo>
                  <a:pt x="517683" y="364227"/>
                </a:lnTo>
                <a:lnTo>
                  <a:pt x="532363" y="315438"/>
                </a:lnTo>
                <a:lnTo>
                  <a:pt x="537347" y="2648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21" name="object 121"/>
          <p:cNvSpPr txBox="1"/>
          <p:nvPr/>
        </p:nvSpPr>
        <p:spPr>
          <a:xfrm>
            <a:off x="3067590" y="583622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243980" y="569223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923682" y="5714691"/>
            <a:ext cx="315846" cy="121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10067" algn="ctr"/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9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93120" algn="ctr"/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712663" y="586507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486039" y="625675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328223" y="5368309"/>
            <a:ext cx="968928" cy="121995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  <a:tabLst>
                <a:tab pos="912325" algn="l"/>
              </a:tabLst>
            </a:pPr>
            <a:r>
              <a:rPr sz="892" spc="-355" baseline="1851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83333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83333" dirty="0">
                <a:solidFill>
                  <a:srgbClr val="F05133"/>
                </a:solidFill>
                <a:latin typeface="Arial"/>
                <a:cs typeface="Arial"/>
              </a:rPr>
              <a:t>                       </a:t>
            </a:r>
            <a:r>
              <a:rPr sz="297" b="1" spc="-44" baseline="83333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dirty="0">
                <a:solidFill>
                  <a:srgbClr val="569BBD"/>
                </a:solidFill>
                <a:latin typeface="Arial"/>
                <a:cs typeface="Arial"/>
              </a:rPr>
              <a:t>               </a:t>
            </a:r>
            <a:r>
              <a:rPr sz="297" b="1" spc="-10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baseline="18518" dirty="0">
                <a:solidFill>
                  <a:srgbClr val="569BBD"/>
                </a:solidFill>
                <a:latin typeface="Arial"/>
                <a:cs typeface="Arial"/>
              </a:rPr>
              <a:t>	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434185" y="547193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481331" y="6002119"/>
            <a:ext cx="137160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7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664976" y="614733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354632" y="579794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017821" y="5966163"/>
            <a:ext cx="592682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  <a:tabLst>
                <a:tab pos="536070" algn="l"/>
              </a:tabLst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	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164813" y="586832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225154" y="5980126"/>
            <a:ext cx="135902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6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37037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380018" y="5937071"/>
            <a:ext cx="201336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119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646148" y="5775032"/>
            <a:ext cx="60401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L="2517">
              <a:lnSpc>
                <a:spcPts val="29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lnSpc>
                <a:spcPts val="29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706258" y="562464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911336" y="605867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682860" y="5509517"/>
            <a:ext cx="643016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  <a:tabLst>
                <a:tab pos="463082" algn="l"/>
              </a:tabLst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	</a:t>
            </a: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-30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872215" y="590535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260957" y="623630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877307" y="6110378"/>
            <a:ext cx="250409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5034" algn="ctr">
              <a:lnSpc>
                <a:spcPts val="198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R="10067" algn="ctr">
              <a:lnSpc>
                <a:spcPts val="555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     </a:t>
            </a:r>
            <a:r>
              <a:rPr sz="297" b="1" spc="-20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892" spc="-355" baseline="925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55555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55555">
              <a:latin typeface="Arial"/>
              <a:cs typeface="Arial"/>
            </a:endParaRPr>
          </a:p>
          <a:p>
            <a:pPr marR="32718" algn="r">
              <a:spcBef>
                <a:spcPts val="347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680776" y="5397013"/>
            <a:ext cx="451747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baseline="18518" dirty="0">
                <a:solidFill>
                  <a:srgbClr val="569BBD"/>
                </a:solidFill>
                <a:latin typeface="Arial"/>
                <a:cs typeface="Arial"/>
              </a:rPr>
              <a:t>             </a:t>
            </a:r>
            <a:r>
              <a:rPr sz="446" b="1" spc="-30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892" spc="-355" baseline="925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55555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55555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026230" y="6282371"/>
            <a:ext cx="171135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   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3784963" y="5020631"/>
            <a:ext cx="851902" cy="840577"/>
          </a:xfrm>
          <a:custGeom>
            <a:avLst/>
            <a:gdLst/>
            <a:ahLst/>
            <a:cxnLst/>
            <a:rect l="l" t="t" r="r" b="b"/>
            <a:pathLst>
              <a:path w="429894" h="424180">
                <a:moveTo>
                  <a:pt x="429877" y="211823"/>
                </a:moveTo>
                <a:lnTo>
                  <a:pt x="425906" y="171328"/>
                </a:lnTo>
                <a:lnTo>
                  <a:pt x="414185" y="132312"/>
                </a:lnTo>
                <a:lnTo>
                  <a:pt x="395066" y="96216"/>
                </a:lnTo>
                <a:lnTo>
                  <a:pt x="369328" y="64403"/>
                </a:lnTo>
                <a:lnTo>
                  <a:pt x="337905" y="38003"/>
                </a:lnTo>
                <a:lnTo>
                  <a:pt x="301926" y="18028"/>
                </a:lnTo>
                <a:lnTo>
                  <a:pt x="262754" y="5178"/>
                </a:lnTo>
                <a:lnTo>
                  <a:pt x="221830" y="0"/>
                </a:lnTo>
                <a:lnTo>
                  <a:pt x="208046" y="0"/>
                </a:lnTo>
                <a:lnTo>
                  <a:pt x="167122" y="5178"/>
                </a:lnTo>
                <a:lnTo>
                  <a:pt x="127950" y="18028"/>
                </a:lnTo>
                <a:lnTo>
                  <a:pt x="91972" y="38003"/>
                </a:lnTo>
                <a:lnTo>
                  <a:pt x="60548" y="64403"/>
                </a:lnTo>
                <a:lnTo>
                  <a:pt x="34810" y="96216"/>
                </a:lnTo>
                <a:lnTo>
                  <a:pt x="15692" y="132312"/>
                </a:lnTo>
                <a:lnTo>
                  <a:pt x="3971" y="171328"/>
                </a:lnTo>
                <a:lnTo>
                  <a:pt x="0" y="211823"/>
                </a:lnTo>
                <a:lnTo>
                  <a:pt x="428" y="225413"/>
                </a:lnTo>
                <a:lnTo>
                  <a:pt x="7047" y="265597"/>
                </a:lnTo>
                <a:lnTo>
                  <a:pt x="21299" y="303795"/>
                </a:lnTo>
                <a:lnTo>
                  <a:pt x="42676" y="338606"/>
                </a:lnTo>
                <a:lnTo>
                  <a:pt x="70439" y="368744"/>
                </a:lnTo>
                <a:lnTo>
                  <a:pt x="103497" y="393081"/>
                </a:lnTo>
                <a:lnTo>
                  <a:pt x="140722" y="410759"/>
                </a:lnTo>
                <a:lnTo>
                  <a:pt x="180634" y="421077"/>
                </a:lnTo>
                <a:lnTo>
                  <a:pt x="208046" y="423686"/>
                </a:lnTo>
                <a:lnTo>
                  <a:pt x="221830" y="423686"/>
                </a:lnTo>
                <a:lnTo>
                  <a:pt x="262754" y="418468"/>
                </a:lnTo>
                <a:lnTo>
                  <a:pt x="301926" y="405658"/>
                </a:lnTo>
                <a:lnTo>
                  <a:pt x="337905" y="385682"/>
                </a:lnTo>
                <a:lnTo>
                  <a:pt x="369328" y="359282"/>
                </a:lnTo>
                <a:lnTo>
                  <a:pt x="395066" y="327470"/>
                </a:lnTo>
                <a:lnTo>
                  <a:pt x="414185" y="291374"/>
                </a:lnTo>
                <a:lnTo>
                  <a:pt x="425906" y="252358"/>
                </a:lnTo>
                <a:lnTo>
                  <a:pt x="429877" y="2118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5" name="object 145"/>
          <p:cNvSpPr txBox="1"/>
          <p:nvPr/>
        </p:nvSpPr>
        <p:spPr>
          <a:xfrm>
            <a:off x="3991449" y="513057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875937" y="550257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26489" y="5402030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333585" y="5649256"/>
            <a:ext cx="156035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6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156035" y="554632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105264" y="5457278"/>
            <a:ext cx="157294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268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950245" y="5317151"/>
            <a:ext cx="366179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176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234200" y="576777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123086" y="5163599"/>
            <a:ext cx="362404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-73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401180" y="565959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933655" y="5669551"/>
            <a:ext cx="244118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-50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198" b="1" spc="-50" dirty="0">
                <a:solidFill>
                  <a:srgbClr val="F05133"/>
                </a:solidFill>
                <a:latin typeface="Arial"/>
                <a:cs typeface="Arial"/>
              </a:rPr>
              <a:t>●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192765" y="5522481"/>
            <a:ext cx="244118" cy="116913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L="7550">
              <a:spcBef>
                <a:spcPts val="19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   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     </a:t>
            </a:r>
            <a:r>
              <a:rPr sz="297" b="1" spc="13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-50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198" b="1" spc="-50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994611" y="5064831"/>
            <a:ext cx="704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916910" y="5642003"/>
            <a:ext cx="89343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13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595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367304" y="5537526"/>
            <a:ext cx="64174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595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4286592" y="5935230"/>
            <a:ext cx="664408" cy="654341"/>
          </a:xfrm>
          <a:custGeom>
            <a:avLst/>
            <a:gdLst/>
            <a:ahLst/>
            <a:cxnLst/>
            <a:rect l="l" t="t" r="r" b="b"/>
            <a:pathLst>
              <a:path w="335280" h="330200">
                <a:moveTo>
                  <a:pt x="334790" y="164981"/>
                </a:moveTo>
                <a:lnTo>
                  <a:pt x="329300" y="123122"/>
                </a:lnTo>
                <a:lnTo>
                  <a:pt x="313257" y="83989"/>
                </a:lnTo>
                <a:lnTo>
                  <a:pt x="287636" y="50152"/>
                </a:lnTo>
                <a:lnTo>
                  <a:pt x="254149" y="23830"/>
                </a:lnTo>
                <a:lnTo>
                  <a:pt x="215016" y="6736"/>
                </a:lnTo>
                <a:lnTo>
                  <a:pt x="172768" y="0"/>
                </a:lnTo>
                <a:lnTo>
                  <a:pt x="162021" y="0"/>
                </a:lnTo>
                <a:lnTo>
                  <a:pt x="119773" y="6736"/>
                </a:lnTo>
                <a:lnTo>
                  <a:pt x="80641" y="23830"/>
                </a:lnTo>
                <a:lnTo>
                  <a:pt x="47154" y="50152"/>
                </a:lnTo>
                <a:lnTo>
                  <a:pt x="21532" y="83989"/>
                </a:lnTo>
                <a:lnTo>
                  <a:pt x="5490" y="123122"/>
                </a:lnTo>
                <a:lnTo>
                  <a:pt x="0" y="164981"/>
                </a:lnTo>
                <a:lnTo>
                  <a:pt x="350" y="175572"/>
                </a:lnTo>
                <a:lnTo>
                  <a:pt x="8527" y="217002"/>
                </a:lnTo>
                <a:lnTo>
                  <a:pt x="27100" y="255045"/>
                </a:lnTo>
                <a:lnTo>
                  <a:pt x="54863" y="287169"/>
                </a:lnTo>
                <a:lnTo>
                  <a:pt x="89986" y="311349"/>
                </a:lnTo>
                <a:lnTo>
                  <a:pt x="130131" y="325912"/>
                </a:lnTo>
                <a:lnTo>
                  <a:pt x="162021" y="329962"/>
                </a:lnTo>
                <a:lnTo>
                  <a:pt x="172768" y="329962"/>
                </a:lnTo>
                <a:lnTo>
                  <a:pt x="215016" y="323226"/>
                </a:lnTo>
                <a:lnTo>
                  <a:pt x="254149" y="306132"/>
                </a:lnTo>
                <a:lnTo>
                  <a:pt x="287636" y="279809"/>
                </a:lnTo>
                <a:lnTo>
                  <a:pt x="313257" y="246011"/>
                </a:lnTo>
                <a:lnTo>
                  <a:pt x="329300" y="206878"/>
                </a:lnTo>
                <a:lnTo>
                  <a:pt x="334790" y="1649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1" name="object 161"/>
          <p:cNvSpPr txBox="1"/>
          <p:nvPr/>
        </p:nvSpPr>
        <p:spPr>
          <a:xfrm>
            <a:off x="4691385" y="601840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4761293" y="634085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564762" y="6131905"/>
            <a:ext cx="211403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5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507893" y="6323343"/>
            <a:ext cx="9311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30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4362290" y="5999110"/>
            <a:ext cx="177427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    </a:t>
            </a:r>
            <a:r>
              <a:rPr sz="297" b="1" spc="-14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452644" y="6145408"/>
            <a:ext cx="473139" cy="219136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446" b="1" spc="87" baseline="55555" dirty="0">
                <a:solidFill>
                  <a:srgbClr val="569BBD"/>
                </a:solidFill>
                <a:latin typeface="Arial"/>
                <a:cs typeface="Arial"/>
              </a:rPr>
              <a:t>●   </a:t>
            </a:r>
            <a:r>
              <a:rPr sz="446" b="1" spc="14" baseline="55555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                        </a:t>
            </a:r>
            <a:r>
              <a:rPr sz="297" b="1" spc="-30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54110">
              <a:spcBef>
                <a:spcPts val="377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6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37037">
              <a:latin typeface="Arial"/>
              <a:cs typeface="Arial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4769780" y="5060446"/>
            <a:ext cx="956345" cy="943761"/>
          </a:xfrm>
          <a:custGeom>
            <a:avLst/>
            <a:gdLst/>
            <a:ahLst/>
            <a:cxnLst/>
            <a:rect l="l" t="t" r="r" b="b"/>
            <a:pathLst>
              <a:path w="482600" h="476250">
                <a:moveTo>
                  <a:pt x="482600" y="237834"/>
                </a:moveTo>
                <a:lnTo>
                  <a:pt x="478122" y="192354"/>
                </a:lnTo>
                <a:lnTo>
                  <a:pt x="464961" y="148549"/>
                </a:lnTo>
                <a:lnTo>
                  <a:pt x="443506" y="108014"/>
                </a:lnTo>
                <a:lnTo>
                  <a:pt x="414613" y="72308"/>
                </a:lnTo>
                <a:lnTo>
                  <a:pt x="379335" y="42676"/>
                </a:lnTo>
                <a:lnTo>
                  <a:pt x="338957" y="20247"/>
                </a:lnTo>
                <a:lnTo>
                  <a:pt x="294995" y="5840"/>
                </a:lnTo>
                <a:lnTo>
                  <a:pt x="249048" y="0"/>
                </a:lnTo>
                <a:lnTo>
                  <a:pt x="233551" y="0"/>
                </a:lnTo>
                <a:lnTo>
                  <a:pt x="187604" y="5840"/>
                </a:lnTo>
                <a:lnTo>
                  <a:pt x="143643" y="20247"/>
                </a:lnTo>
                <a:lnTo>
                  <a:pt x="103264" y="42676"/>
                </a:lnTo>
                <a:lnTo>
                  <a:pt x="67986" y="72308"/>
                </a:lnTo>
                <a:lnTo>
                  <a:pt x="39093" y="108014"/>
                </a:lnTo>
                <a:lnTo>
                  <a:pt x="17639" y="148549"/>
                </a:lnTo>
                <a:lnTo>
                  <a:pt x="4477" y="192354"/>
                </a:lnTo>
                <a:lnTo>
                  <a:pt x="0" y="237834"/>
                </a:lnTo>
                <a:lnTo>
                  <a:pt x="506" y="253059"/>
                </a:lnTo>
                <a:lnTo>
                  <a:pt x="7904" y="298188"/>
                </a:lnTo>
                <a:lnTo>
                  <a:pt x="23908" y="341059"/>
                </a:lnTo>
                <a:lnTo>
                  <a:pt x="47932" y="380114"/>
                </a:lnTo>
                <a:lnTo>
                  <a:pt x="79083" y="413952"/>
                </a:lnTo>
                <a:lnTo>
                  <a:pt x="116230" y="441286"/>
                </a:lnTo>
                <a:lnTo>
                  <a:pt x="157972" y="461106"/>
                </a:lnTo>
                <a:lnTo>
                  <a:pt x="202790" y="472709"/>
                </a:lnTo>
                <a:lnTo>
                  <a:pt x="233551" y="475630"/>
                </a:lnTo>
                <a:lnTo>
                  <a:pt x="249048" y="475630"/>
                </a:lnTo>
                <a:lnTo>
                  <a:pt x="294995" y="469789"/>
                </a:lnTo>
                <a:lnTo>
                  <a:pt x="338957" y="455382"/>
                </a:lnTo>
                <a:lnTo>
                  <a:pt x="379335" y="432953"/>
                </a:lnTo>
                <a:lnTo>
                  <a:pt x="414613" y="403360"/>
                </a:lnTo>
                <a:lnTo>
                  <a:pt x="443506" y="367615"/>
                </a:lnTo>
                <a:lnTo>
                  <a:pt x="464961" y="327119"/>
                </a:lnTo>
                <a:lnTo>
                  <a:pt x="478122" y="283314"/>
                </a:lnTo>
                <a:lnTo>
                  <a:pt x="482600" y="2378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8" name="object 168"/>
          <p:cNvSpPr txBox="1"/>
          <p:nvPr/>
        </p:nvSpPr>
        <p:spPr>
          <a:xfrm>
            <a:off x="5593177" y="576168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4964230" y="566847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5571109" y="560033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4900649" y="519384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100805" y="5635676"/>
            <a:ext cx="234053" cy="102357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R="32718" algn="r">
              <a:lnSpc>
                <a:spcPts val="297"/>
              </a:lnSpc>
              <a:spcBef>
                <a:spcPts val="19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1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  <a:p>
            <a:pPr marR="10067" algn="r">
              <a:lnSpc>
                <a:spcPts val="29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4991004" y="5791391"/>
            <a:ext cx="138418" cy="152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10067" algn="ctr"/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192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386691" y="5320240"/>
            <a:ext cx="206367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6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-10" dirty="0">
                <a:solidFill>
                  <a:srgbClr val="569BBD"/>
                </a:solidFill>
                <a:latin typeface="Arial"/>
                <a:cs typeface="Arial"/>
              </a:rPr>
              <a:t>●●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127659" y="590396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4792005" y="559061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193400" y="5215144"/>
            <a:ext cx="288162" cy="71195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-14" baseline="37037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304900" y="5325790"/>
            <a:ext cx="318362" cy="276983"/>
          </a:xfrm>
          <a:prstGeom prst="rect">
            <a:avLst/>
          </a:prstGeom>
        </p:spPr>
        <p:txBody>
          <a:bodyPr vert="horz" wrap="square" lIns="0" tIns="56626" rIns="0" bIns="0" rtlCol="0">
            <a:spAutoFit/>
          </a:bodyPr>
          <a:lstStyle/>
          <a:p>
            <a:pPr marR="17617" algn="ctr">
              <a:spcBef>
                <a:spcPts val="446"/>
              </a:spcBef>
            </a:pP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55555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55555" dirty="0">
                <a:solidFill>
                  <a:srgbClr val="F05133"/>
                </a:solidFill>
                <a:latin typeface="Arial"/>
                <a:cs typeface="Arial"/>
              </a:rPr>
              <a:t>          </a:t>
            </a:r>
            <a:r>
              <a:rPr sz="297" b="1" spc="-30" baseline="55555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  <a:p>
            <a:pPr marR="10067" algn="r">
              <a:lnSpc>
                <a:spcPts val="297"/>
              </a:lnSpc>
              <a:spcBef>
                <a:spcPts val="109"/>
              </a:spcBef>
            </a:pPr>
            <a:r>
              <a:rPr sz="446" b="1" spc="-44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125838" algn="ctr">
              <a:lnSpc>
                <a:spcPts val="268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86828">
              <a:lnSpc>
                <a:spcPts val="32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5246411" y="5257428"/>
            <a:ext cx="100668" cy="122058"/>
          </a:xfrm>
          <a:prstGeom prst="rect">
            <a:avLst/>
          </a:prstGeom>
        </p:spPr>
        <p:txBody>
          <a:bodyPr vert="horz" wrap="square" lIns="0" tIns="30200" rIns="0" bIns="0" rtlCol="0">
            <a:spAutoFit/>
          </a:bodyPr>
          <a:lstStyle/>
          <a:p>
            <a:pPr>
              <a:spcBef>
                <a:spcPts val="238"/>
              </a:spcBef>
            </a:pPr>
            <a:r>
              <a:rPr sz="446" b="1" spc="-30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595" spc="-23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142109" y="5840696"/>
            <a:ext cx="459297" cy="287228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R="10067" algn="ctr">
              <a:spcBef>
                <a:spcPts val="188"/>
              </a:spcBef>
            </a:pPr>
            <a:r>
              <a:rPr sz="793" spc="-10" dirty="0">
                <a:latin typeface="Arial"/>
                <a:cs typeface="Arial"/>
              </a:rPr>
              <a:t>St</a:t>
            </a:r>
            <a:r>
              <a:rPr sz="793" spc="-20" dirty="0">
                <a:latin typeface="Arial"/>
                <a:cs typeface="Arial"/>
              </a:rPr>
              <a:t>ratu</a:t>
            </a:r>
            <a:r>
              <a:rPr sz="793" spc="-10" dirty="0">
                <a:latin typeface="Arial"/>
                <a:cs typeface="Arial"/>
              </a:rPr>
              <a:t>m 1</a:t>
            </a:r>
            <a:endParaRPr sz="793">
              <a:latin typeface="Arial"/>
              <a:cs typeface="Arial"/>
            </a:endParaRPr>
          </a:p>
          <a:p>
            <a:pPr marL="52852">
              <a:lnSpc>
                <a:spcPts val="297"/>
              </a:lnSpc>
              <a:spcBef>
                <a:spcPts val="503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R="52852" algn="ctr">
              <a:lnSpc>
                <a:spcPts val="29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2364336" y="4816602"/>
            <a:ext cx="459297" cy="146164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>
              <a:spcBef>
                <a:spcPts val="188"/>
              </a:spcBef>
            </a:pPr>
            <a:r>
              <a:rPr sz="793" spc="-10" dirty="0">
                <a:latin typeface="Arial"/>
                <a:cs typeface="Arial"/>
              </a:rPr>
              <a:t>Stratum</a:t>
            </a:r>
            <a:r>
              <a:rPr sz="793" spc="-89" dirty="0">
                <a:latin typeface="Arial"/>
                <a:cs typeface="Arial"/>
              </a:rPr>
              <a:t> </a:t>
            </a:r>
            <a:r>
              <a:rPr sz="793" spc="-10" dirty="0">
                <a:latin typeface="Arial"/>
                <a:cs typeface="Arial"/>
              </a:rPr>
              <a:t>2</a:t>
            </a:r>
            <a:endParaRPr sz="793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3068052" y="5227412"/>
            <a:ext cx="459297" cy="146164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>
              <a:spcBef>
                <a:spcPts val="188"/>
              </a:spcBef>
            </a:pPr>
            <a:r>
              <a:rPr sz="793" spc="-10" dirty="0">
                <a:latin typeface="Arial"/>
                <a:cs typeface="Arial"/>
              </a:rPr>
              <a:t>Stratum</a:t>
            </a:r>
            <a:r>
              <a:rPr sz="793" spc="-89" dirty="0">
                <a:latin typeface="Arial"/>
                <a:cs typeface="Arial"/>
              </a:rPr>
              <a:t> </a:t>
            </a:r>
            <a:r>
              <a:rPr sz="793" spc="-10" dirty="0">
                <a:latin typeface="Arial"/>
                <a:cs typeface="Arial"/>
              </a:rPr>
              <a:t>3</a:t>
            </a:r>
            <a:endParaRPr sz="793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3993996" y="4857652"/>
            <a:ext cx="459297" cy="146164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>
              <a:spcBef>
                <a:spcPts val="188"/>
              </a:spcBef>
            </a:pPr>
            <a:r>
              <a:rPr sz="793" spc="-10" dirty="0">
                <a:latin typeface="Arial"/>
                <a:cs typeface="Arial"/>
              </a:rPr>
              <a:t>Stratum</a:t>
            </a:r>
            <a:r>
              <a:rPr sz="793" spc="-89" dirty="0">
                <a:latin typeface="Arial"/>
                <a:cs typeface="Arial"/>
              </a:rPr>
              <a:t> </a:t>
            </a:r>
            <a:r>
              <a:rPr sz="793" spc="-10" dirty="0">
                <a:latin typeface="Arial"/>
                <a:cs typeface="Arial"/>
              </a:rPr>
              <a:t>4</a:t>
            </a:r>
            <a:endParaRPr sz="793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4401410" y="6561156"/>
            <a:ext cx="459297" cy="146164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>
              <a:spcBef>
                <a:spcPts val="188"/>
              </a:spcBef>
            </a:pPr>
            <a:r>
              <a:rPr sz="793" spc="-10" dirty="0">
                <a:latin typeface="Arial"/>
                <a:cs typeface="Arial"/>
              </a:rPr>
              <a:t>Stratum</a:t>
            </a:r>
            <a:r>
              <a:rPr sz="793" spc="-89" dirty="0">
                <a:latin typeface="Arial"/>
                <a:cs typeface="Arial"/>
              </a:rPr>
              <a:t> </a:t>
            </a:r>
            <a:r>
              <a:rPr sz="793" spc="-10" dirty="0">
                <a:latin typeface="Arial"/>
                <a:cs typeface="Arial"/>
              </a:rPr>
              <a:t>5</a:t>
            </a:r>
            <a:endParaRPr sz="793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031052" y="4897469"/>
            <a:ext cx="459297" cy="287228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R="10067" algn="ctr">
              <a:spcBef>
                <a:spcPts val="188"/>
              </a:spcBef>
            </a:pPr>
            <a:r>
              <a:rPr sz="793" spc="-10" dirty="0">
                <a:latin typeface="Arial"/>
                <a:cs typeface="Arial"/>
              </a:rPr>
              <a:t>St</a:t>
            </a:r>
            <a:r>
              <a:rPr sz="793" spc="-20" dirty="0">
                <a:latin typeface="Arial"/>
                <a:cs typeface="Arial"/>
              </a:rPr>
              <a:t>ratu</a:t>
            </a:r>
            <a:r>
              <a:rPr sz="793" spc="-10" dirty="0">
                <a:latin typeface="Arial"/>
                <a:cs typeface="Arial"/>
              </a:rPr>
              <a:t>m 6</a:t>
            </a:r>
            <a:endParaRPr sz="793">
              <a:latin typeface="Arial"/>
              <a:cs typeface="Arial"/>
            </a:endParaRPr>
          </a:p>
          <a:p>
            <a:pPr marL="42785">
              <a:lnSpc>
                <a:spcPts val="307"/>
              </a:lnSpc>
              <a:spcBef>
                <a:spcPts val="495"/>
              </a:spcBef>
            </a:pPr>
            <a:r>
              <a:rPr sz="446" b="1" spc="14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36493" algn="ctr">
              <a:lnSpc>
                <a:spcPts val="30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6195408" y="1033709"/>
            <a:ext cx="3772529" cy="778138"/>
          </a:xfrm>
          <a:prstGeom prst="rect">
            <a:avLst/>
          </a:prstGeom>
        </p:spPr>
        <p:txBody>
          <a:bodyPr vert="horz" wrap="square" lIns="0" tIns="16359" rIns="0" bIns="0" rtlCol="0">
            <a:spAutoFit/>
          </a:bodyPr>
          <a:lstStyle/>
          <a:p>
            <a:pPr marL="25168" marR="10067">
              <a:lnSpc>
                <a:spcPct val="110800"/>
              </a:lnSpc>
              <a:spcBef>
                <a:spcPts val="129"/>
              </a:spcBef>
            </a:pPr>
            <a:r>
              <a:rPr sz="2378" i="1" spc="-50" dirty="0">
                <a:solidFill>
                  <a:srgbClr val="024F84"/>
                </a:solidFill>
                <a:latin typeface="Arial"/>
                <a:cs typeface="Arial"/>
              </a:rPr>
              <a:t>Cluster: </a:t>
            </a:r>
            <a:r>
              <a:rPr sz="2081" dirty="0">
                <a:latin typeface="Arial"/>
                <a:cs typeface="Arial"/>
              </a:rPr>
              <a:t>heterogenous clusters  </a:t>
            </a:r>
            <a:r>
              <a:rPr sz="2081" spc="-10" dirty="0">
                <a:latin typeface="Arial"/>
                <a:cs typeface="Arial"/>
              </a:rPr>
              <a:t>Sample </a:t>
            </a:r>
            <a:r>
              <a:rPr sz="2081" spc="-59" dirty="0">
                <a:latin typeface="Arial"/>
                <a:cs typeface="Arial"/>
              </a:rPr>
              <a:t>all </a:t>
            </a:r>
            <a:r>
              <a:rPr sz="2081" spc="10" dirty="0">
                <a:latin typeface="Arial"/>
                <a:cs typeface="Arial"/>
              </a:rPr>
              <a:t>chosen</a:t>
            </a:r>
            <a:r>
              <a:rPr sz="2081" spc="89" dirty="0">
                <a:latin typeface="Arial"/>
                <a:cs typeface="Arial"/>
              </a:rPr>
              <a:t> </a:t>
            </a:r>
            <a:r>
              <a:rPr sz="2081" dirty="0">
                <a:latin typeface="Arial"/>
                <a:cs typeface="Arial"/>
              </a:rPr>
              <a:t>clusters</a:t>
            </a:r>
          </a:p>
        </p:txBody>
      </p:sp>
      <p:sp>
        <p:nvSpPr>
          <p:cNvPr id="187" name="object 187"/>
          <p:cNvSpPr/>
          <p:nvPr/>
        </p:nvSpPr>
        <p:spPr>
          <a:xfrm>
            <a:off x="6276519" y="1884777"/>
            <a:ext cx="4039299" cy="1991966"/>
          </a:xfrm>
          <a:custGeom>
            <a:avLst/>
            <a:gdLst/>
            <a:ahLst/>
            <a:cxnLst/>
            <a:rect l="l" t="t" r="r" b="b"/>
            <a:pathLst>
              <a:path w="2038350" h="1005205">
                <a:moveTo>
                  <a:pt x="0" y="1004998"/>
                </a:moveTo>
                <a:lnTo>
                  <a:pt x="2038307" y="1004998"/>
                </a:lnTo>
                <a:lnTo>
                  <a:pt x="2038307" y="0"/>
                </a:lnTo>
                <a:lnTo>
                  <a:pt x="0" y="0"/>
                </a:lnTo>
                <a:lnTo>
                  <a:pt x="0" y="10049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8" name="object 188"/>
          <p:cNvSpPr/>
          <p:nvPr/>
        </p:nvSpPr>
        <p:spPr>
          <a:xfrm>
            <a:off x="6348864" y="2072284"/>
            <a:ext cx="3866782" cy="161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9" name="object 189"/>
          <p:cNvSpPr txBox="1"/>
          <p:nvPr/>
        </p:nvSpPr>
        <p:spPr>
          <a:xfrm>
            <a:off x="6887855" y="295691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668751" y="3263285"/>
            <a:ext cx="120801" cy="7246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spcBef>
                <a:spcPts val="20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37037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996862" y="312786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6715891" y="2912815"/>
            <a:ext cx="174910" cy="165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spcBef>
                <a:spcPts val="139"/>
              </a:spcBef>
            </a:pP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252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6700230" y="314991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6582264" y="3365184"/>
            <a:ext cx="425320" cy="162891"/>
          </a:xfrm>
          <a:prstGeom prst="rect">
            <a:avLst/>
          </a:prstGeom>
        </p:spPr>
        <p:txBody>
          <a:bodyPr vert="horz" wrap="square" lIns="0" tIns="45301" rIns="0" bIns="0" rtlCol="0">
            <a:spAutoFit/>
          </a:bodyPr>
          <a:lstStyle/>
          <a:p>
            <a:pPr marR="10067" algn="ctr">
              <a:spcBef>
                <a:spcPts val="357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87" baseline="-37037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40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-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-18518">
              <a:latin typeface="Arial"/>
              <a:cs typeface="Arial"/>
            </a:endParaRPr>
          </a:p>
          <a:p>
            <a:pPr algn="ctr">
              <a:spcBef>
                <a:spcPts val="15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6738331" y="3212561"/>
            <a:ext cx="381280" cy="7246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spcBef>
                <a:spcPts val="20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149" baseline="37037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55555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6649585" y="306576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6588887" y="263418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6788822" y="255346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6681218" y="265786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747683" y="238586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6863623" y="258688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6623171" y="2347978"/>
            <a:ext cx="78018" cy="228297"/>
          </a:xfrm>
          <a:prstGeom prst="rect">
            <a:avLst/>
          </a:prstGeom>
        </p:spPr>
        <p:txBody>
          <a:bodyPr vert="horz" wrap="square" lIns="0" tIns="3775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6292">
              <a:lnSpc>
                <a:spcPts val="268"/>
              </a:lnSpc>
              <a:spcBef>
                <a:spcPts val="6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20134">
              <a:lnSpc>
                <a:spcPts val="268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12584">
              <a:spcBef>
                <a:spcPts val="5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6914815" y="2421235"/>
            <a:ext cx="61659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ts val="32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3775">
              <a:lnSpc>
                <a:spcPts val="32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6730228" y="226579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7371718" y="2726047"/>
            <a:ext cx="52851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-16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7265674" y="3107062"/>
            <a:ext cx="50334" cy="62184"/>
          </a:xfrm>
          <a:prstGeom prst="rect">
            <a:avLst/>
          </a:prstGeom>
        </p:spPr>
        <p:txBody>
          <a:bodyPr vert="horz" wrap="square" lIns="0" tIns="1258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7286244" y="2935021"/>
            <a:ext cx="103183" cy="279013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 marL="32718"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  <a:p>
            <a:pPr>
              <a:spcBef>
                <a:spcPts val="525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7229053" y="2662465"/>
            <a:ext cx="191269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</a:t>
            </a:r>
            <a:r>
              <a:rPr sz="297" b="1" spc="30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892" spc="-341" baseline="-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892" baseline="-27777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7206847" y="2953516"/>
            <a:ext cx="86826" cy="239153"/>
          </a:xfrm>
          <a:prstGeom prst="rect">
            <a:avLst/>
          </a:prstGeom>
        </p:spPr>
        <p:txBody>
          <a:bodyPr vert="horz" wrap="square" lIns="0" tIns="42784" rIns="0" bIns="0" rtlCol="0">
            <a:spAutoFit/>
          </a:bodyPr>
          <a:lstStyle/>
          <a:p>
            <a:pPr>
              <a:spcBef>
                <a:spcPts val="337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  <a:p>
            <a:pPr marL="37751">
              <a:spcBef>
                <a:spcPts val="139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7182459" y="2878531"/>
            <a:ext cx="401413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           </a:t>
            </a:r>
            <a:r>
              <a:rPr sz="297" b="1" spc="-44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55555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55555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7919319" y="3544020"/>
            <a:ext cx="67951" cy="62496"/>
          </a:xfrm>
          <a:prstGeom prst="rect">
            <a:avLst/>
          </a:prstGeom>
        </p:spPr>
        <p:txBody>
          <a:bodyPr vert="horz" wrap="square" lIns="0" tIns="36492" rIns="0" bIns="0" rtlCol="0">
            <a:spAutoFit/>
          </a:bodyPr>
          <a:lstStyle/>
          <a:p>
            <a:pPr>
              <a:lnSpc>
                <a:spcPts val="69"/>
              </a:lnSpc>
              <a:spcBef>
                <a:spcPts val="287"/>
              </a:spcBef>
            </a:pPr>
            <a:r>
              <a:rPr sz="198" b="1" spc="-7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119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  <a:p>
            <a:pPr marL="17617">
              <a:lnSpc>
                <a:spcPts val="119"/>
              </a:lnSpc>
            </a:pP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8152992" y="3135266"/>
            <a:ext cx="52851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-16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8184470" y="3296399"/>
            <a:ext cx="70468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8248751" y="3202431"/>
            <a:ext cx="70468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7707073" y="3181627"/>
            <a:ext cx="215178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</a:t>
            </a:r>
            <a:r>
              <a:rPr sz="297" b="1" spc="30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892" spc="-341" baseline="1851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83333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83333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8136085" y="3132697"/>
            <a:ext cx="86826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892" spc="-341" baseline="1851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7955707" y="3284009"/>
            <a:ext cx="72984" cy="185654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 marL="1258">
              <a:lnSpc>
                <a:spcPts val="644"/>
              </a:lnSpc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  <a:p>
            <a:pPr>
              <a:lnSpc>
                <a:spcPts val="644"/>
              </a:lnSpc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7763797" y="3463454"/>
            <a:ext cx="300745" cy="211303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 marR="114513" algn="ctr">
              <a:lnSpc>
                <a:spcPts val="674"/>
              </a:lnSpc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 </a:t>
            </a:r>
            <a:r>
              <a:rPr sz="297" b="1" spc="-14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892" spc="-341" baseline="-3703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892" baseline="-37037">
              <a:latin typeface="Arial"/>
              <a:cs typeface="Arial"/>
            </a:endParaRPr>
          </a:p>
          <a:p>
            <a:pPr marL="109477" algn="ctr">
              <a:lnSpc>
                <a:spcPts val="674"/>
              </a:lnSpc>
            </a:pPr>
            <a:r>
              <a:rPr sz="892" spc="-341" baseline="925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-44" baseline="37037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8192340" y="232469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8504710" y="261010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7962330" y="242778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8421027" y="241297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8372093" y="2394355"/>
            <a:ext cx="22398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1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8509228" y="251754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8079517" y="271778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8436611" y="2715607"/>
            <a:ext cx="66692" cy="7246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spcBef>
                <a:spcPts val="208"/>
              </a:spcBef>
            </a:pPr>
            <a:r>
              <a:rPr sz="297" b="1" spc="-10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8023806" y="2502504"/>
            <a:ext cx="135902" cy="103627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lnSpc>
                <a:spcPts val="327"/>
              </a:lnSpc>
              <a:spcBef>
                <a:spcPts val="208"/>
              </a:spcBef>
            </a:pP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252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37751">
              <a:lnSpc>
                <a:spcPts val="32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8148786" y="259584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8635376" y="283123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8710176" y="336543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8386745" y="3081271"/>
            <a:ext cx="366179" cy="7246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spcBef>
                <a:spcPts val="208"/>
              </a:spcBef>
            </a:pPr>
            <a:r>
              <a:rPr sz="297" b="1" spc="50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73" baseline="18518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162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8838896" y="301387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8511878" y="310542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8460374" y="318404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8474789" y="3207419"/>
            <a:ext cx="206367" cy="186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158556" algn="ctr">
              <a:lnSpc>
                <a:spcPts val="35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16359" algn="ctr"/>
            <a:r>
              <a:rPr sz="297" b="1" spc="6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103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192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28941" algn="ctr">
              <a:spcBef>
                <a:spcPts val="6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9040154" y="281237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9448206" y="2707193"/>
            <a:ext cx="84309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30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9333746" y="280302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9433868" y="2484193"/>
            <a:ext cx="118285" cy="103627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 marL="45302">
              <a:lnSpc>
                <a:spcPts val="317"/>
              </a:lnSpc>
              <a:spcBef>
                <a:spcPts val="208"/>
              </a:spcBef>
            </a:pPr>
            <a:r>
              <a:rPr sz="297" b="1" spc="-6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  <a:p>
            <a:pPr>
              <a:lnSpc>
                <a:spcPts val="31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9239857" y="2398640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8948291" y="2549020"/>
            <a:ext cx="247895" cy="24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10067" algn="r"/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R="28941" algn="r">
              <a:lnSpc>
                <a:spcPts val="327"/>
              </a:lnSpc>
            </a:pP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162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20134">
              <a:lnSpc>
                <a:spcPts val="32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spcBef>
                <a:spcPts val="89"/>
              </a:spcBef>
            </a:pPr>
            <a:endParaRPr sz="198">
              <a:latin typeface="Times New Roman"/>
              <a:cs typeface="Times New Roman"/>
            </a:endParaRPr>
          </a:p>
          <a:p>
            <a:pPr marR="10067" algn="r"/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9132331" y="2352358"/>
            <a:ext cx="119543" cy="7246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spcBef>
                <a:spcPts val="208"/>
              </a:spcBef>
            </a:pP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9860932" y="3402445"/>
            <a:ext cx="31459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-1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0015128" y="3233053"/>
            <a:ext cx="50334" cy="62184"/>
          </a:xfrm>
          <a:prstGeom prst="rect">
            <a:avLst/>
          </a:prstGeom>
        </p:spPr>
        <p:txBody>
          <a:bodyPr vert="horz" wrap="square" lIns="0" tIns="1258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9746472" y="3215678"/>
            <a:ext cx="54109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-1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9523319" y="3079633"/>
            <a:ext cx="79276" cy="134358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lnSpc>
                <a:spcPts val="585"/>
              </a:lnSpc>
              <a:spcBef>
                <a:spcPts val="248"/>
              </a:spcBef>
            </a:pPr>
            <a:r>
              <a:rPr sz="595" spc="-28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892" spc="-460" baseline="-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  <a:p>
            <a:pPr marL="25168">
              <a:lnSpc>
                <a:spcPts val="226"/>
              </a:lnSpc>
            </a:pPr>
            <a:r>
              <a:rPr sz="297" b="1" spc="-1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9647749" y="3408132"/>
            <a:ext cx="70468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9647361" y="3505840"/>
            <a:ext cx="70468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9757380" y="3089919"/>
            <a:ext cx="70468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9650088" y="3268271"/>
            <a:ext cx="70468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9844024" y="3374628"/>
            <a:ext cx="70468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0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9515369" y="3308009"/>
            <a:ext cx="70468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9729096" y="3004678"/>
            <a:ext cx="239086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892" spc="-341" baseline="925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83333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83333" dirty="0">
                <a:solidFill>
                  <a:srgbClr val="F05133"/>
                </a:solidFill>
                <a:latin typeface="Arial"/>
                <a:cs typeface="Arial"/>
              </a:rPr>
              <a:t>    </a:t>
            </a:r>
            <a:r>
              <a:rPr sz="297" b="1" spc="-30" baseline="83333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892" spc="-341" baseline="1851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59" baseline="83333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9735094" y="2938449"/>
            <a:ext cx="70468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9729563" y="3214586"/>
            <a:ext cx="313329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892" spc="87" baseline="1851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</a:t>
            </a:r>
            <a:r>
              <a:rPr sz="892" spc="-341" baseline="1851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83333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83333" dirty="0">
                <a:solidFill>
                  <a:srgbClr val="F05133"/>
                </a:solidFill>
                <a:latin typeface="Arial"/>
                <a:cs typeface="Arial"/>
              </a:rPr>
              <a:t>    </a:t>
            </a:r>
            <a:r>
              <a:rPr sz="297" b="1" spc="-44" baseline="83333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892" spc="-341" baseline="925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37037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10038895" y="250943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9739225" y="213216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9818622" y="217766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9695747" y="2287296"/>
            <a:ext cx="276837" cy="7246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spcBef>
                <a:spcPts val="20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206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9806000" y="2384070"/>
            <a:ext cx="148485" cy="291436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spcBef>
                <a:spcPts val="208"/>
              </a:spcBef>
            </a:pP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59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35235">
              <a:spcBef>
                <a:spcPts val="248"/>
              </a:spcBef>
            </a:pPr>
            <a:r>
              <a:rPr sz="446" b="1" spc="59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40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11325">
              <a:spcBef>
                <a:spcPts val="15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L="90603"/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6541356" y="3559514"/>
            <a:ext cx="430355" cy="214832"/>
          </a:xfrm>
          <a:prstGeom prst="rect">
            <a:avLst/>
          </a:prstGeom>
        </p:spPr>
        <p:txBody>
          <a:bodyPr vert="horz" wrap="square" lIns="0" tIns="3775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198">
              <a:latin typeface="Times New Roman"/>
              <a:cs typeface="Times New Roman"/>
            </a:endParaRPr>
          </a:p>
          <a:p>
            <a:pPr marL="95637" algn="ctr"/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R="10067" algn="ctr">
              <a:spcBef>
                <a:spcPts val="149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14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1</a:t>
            </a:r>
            <a:endParaRPr sz="793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6578758" y="1999939"/>
            <a:ext cx="430355" cy="147434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7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2</a:t>
            </a:r>
            <a:endParaRPr sz="793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7195860" y="2424218"/>
            <a:ext cx="430355" cy="313048"/>
          </a:xfrm>
          <a:prstGeom prst="rect">
            <a:avLst/>
          </a:prstGeom>
        </p:spPr>
        <p:txBody>
          <a:bodyPr vert="horz" wrap="square" lIns="0" tIns="60401" rIns="0" bIns="0" rtlCol="0">
            <a:spAutoFit/>
          </a:bodyPr>
          <a:lstStyle/>
          <a:p>
            <a:pPr>
              <a:spcBef>
                <a:spcPts val="476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7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3</a:t>
            </a:r>
            <a:endParaRPr sz="793">
              <a:latin typeface="Arial"/>
              <a:cs typeface="Arial"/>
            </a:endParaRPr>
          </a:p>
          <a:p>
            <a:pPr marL="66694">
              <a:spcBef>
                <a:spcPts val="277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</a:t>
            </a:r>
            <a:r>
              <a:rPr sz="297" b="1" spc="30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892" spc="-341" baseline="925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-44" baseline="83333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55555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55555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7812962" y="2800333"/>
            <a:ext cx="430355" cy="373080"/>
          </a:xfrm>
          <a:prstGeom prst="rect">
            <a:avLst/>
          </a:prstGeom>
        </p:spPr>
        <p:txBody>
          <a:bodyPr vert="horz" wrap="square" lIns="0" tIns="3775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595">
              <a:latin typeface="Times New Roman"/>
              <a:cs typeface="Times New Roman"/>
            </a:endParaRPr>
          </a:p>
          <a:p>
            <a:pPr marR="10067" algn="ctr"/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14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4</a:t>
            </a:r>
            <a:endParaRPr sz="793">
              <a:latin typeface="Arial"/>
              <a:cs typeface="Arial"/>
            </a:endParaRPr>
          </a:p>
          <a:p>
            <a:pPr marR="51592" algn="ctr">
              <a:spcBef>
                <a:spcPts val="466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8093463" y="1992849"/>
            <a:ext cx="430355" cy="301322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R="10067" algn="ctr"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14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5</a:t>
            </a:r>
            <a:endParaRPr sz="793">
              <a:latin typeface="Arial"/>
              <a:cs typeface="Arial"/>
            </a:endParaRPr>
          </a:p>
          <a:p>
            <a:pPr marL="39010">
              <a:lnSpc>
                <a:spcPts val="287"/>
              </a:lnSpc>
              <a:spcBef>
                <a:spcPts val="634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R="52852" algn="ctr">
              <a:lnSpc>
                <a:spcPts val="28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8504864" y="3447870"/>
            <a:ext cx="430355" cy="147434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7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6</a:t>
            </a:r>
            <a:endParaRPr sz="793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9009767" y="2110426"/>
            <a:ext cx="430355" cy="147434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7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7</a:t>
            </a:r>
            <a:endParaRPr sz="793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9570768" y="2762669"/>
            <a:ext cx="430355" cy="147434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7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8</a:t>
            </a:r>
            <a:endParaRPr sz="793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9682969" y="1910412"/>
            <a:ext cx="430355" cy="147434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7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9</a:t>
            </a:r>
            <a:endParaRPr sz="793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6195408" y="3938230"/>
            <a:ext cx="4195334" cy="780530"/>
          </a:xfrm>
          <a:prstGeom prst="rect">
            <a:avLst/>
          </a:prstGeom>
        </p:spPr>
        <p:txBody>
          <a:bodyPr vert="horz" wrap="square" lIns="0" tIns="55367" rIns="0" bIns="0" rtlCol="0">
            <a:spAutoFit/>
          </a:bodyPr>
          <a:lstStyle/>
          <a:p>
            <a:pPr marL="25168">
              <a:spcBef>
                <a:spcPts val="436"/>
              </a:spcBef>
            </a:pPr>
            <a:r>
              <a:rPr sz="2378" i="1" spc="-40" dirty="0">
                <a:solidFill>
                  <a:srgbClr val="024F84"/>
                </a:solidFill>
                <a:latin typeface="Arial"/>
                <a:cs typeface="Arial"/>
              </a:rPr>
              <a:t>Multistage:</a:t>
            </a:r>
            <a:r>
              <a:rPr lang="en-US" sz="2378" i="1" spc="-4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n-US" sz="1982" dirty="0">
                <a:latin typeface="Arial"/>
                <a:cs typeface="Arial"/>
              </a:rPr>
              <a:t>heterogeneous clusters </a:t>
            </a:r>
            <a:endParaRPr sz="1982" dirty="0">
              <a:latin typeface="Arial"/>
              <a:cs typeface="Arial"/>
            </a:endParaRPr>
          </a:p>
          <a:p>
            <a:pPr marL="25168">
              <a:spcBef>
                <a:spcPts val="307"/>
              </a:spcBef>
            </a:pPr>
            <a:r>
              <a:rPr sz="2081" spc="10" dirty="0">
                <a:latin typeface="Arial"/>
                <a:cs typeface="Arial"/>
              </a:rPr>
              <a:t>Random </a:t>
            </a:r>
            <a:r>
              <a:rPr sz="2081" spc="-10" dirty="0">
                <a:latin typeface="Arial"/>
                <a:cs typeface="Arial"/>
              </a:rPr>
              <a:t>sample </a:t>
            </a:r>
            <a:r>
              <a:rPr sz="2081" spc="-40" dirty="0">
                <a:latin typeface="Arial"/>
                <a:cs typeface="Arial"/>
              </a:rPr>
              <a:t>in </a:t>
            </a:r>
            <a:r>
              <a:rPr sz="2081" spc="10" dirty="0">
                <a:latin typeface="Arial"/>
                <a:cs typeface="Arial"/>
              </a:rPr>
              <a:t>chosen</a:t>
            </a:r>
            <a:r>
              <a:rPr sz="2081" spc="30" dirty="0">
                <a:latin typeface="Arial"/>
                <a:cs typeface="Arial"/>
              </a:rPr>
              <a:t> </a:t>
            </a:r>
            <a:r>
              <a:rPr sz="2081" dirty="0">
                <a:latin typeface="Arial"/>
                <a:cs typeface="Arial"/>
              </a:rPr>
              <a:t>clusters</a:t>
            </a:r>
          </a:p>
        </p:txBody>
      </p:sp>
      <p:sp>
        <p:nvSpPr>
          <p:cNvPr id="271" name="object 271"/>
          <p:cNvSpPr/>
          <p:nvPr/>
        </p:nvSpPr>
        <p:spPr>
          <a:xfrm>
            <a:off x="6276790" y="4790763"/>
            <a:ext cx="4046849" cy="1995741"/>
          </a:xfrm>
          <a:custGeom>
            <a:avLst/>
            <a:gdLst/>
            <a:ahLst/>
            <a:cxnLst/>
            <a:rect l="l" t="t" r="r" b="b"/>
            <a:pathLst>
              <a:path w="2042160" h="1007110">
                <a:moveTo>
                  <a:pt x="0" y="1006621"/>
                </a:moveTo>
                <a:lnTo>
                  <a:pt x="2041599" y="1006621"/>
                </a:lnTo>
                <a:lnTo>
                  <a:pt x="2041599" y="0"/>
                </a:lnTo>
                <a:lnTo>
                  <a:pt x="0" y="0"/>
                </a:lnTo>
                <a:lnTo>
                  <a:pt x="0" y="10066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72" name="object 272"/>
          <p:cNvSpPr/>
          <p:nvPr/>
        </p:nvSpPr>
        <p:spPr>
          <a:xfrm>
            <a:off x="6349254" y="4972877"/>
            <a:ext cx="3873029" cy="1662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73" name="object 273"/>
          <p:cNvSpPr txBox="1"/>
          <p:nvPr/>
        </p:nvSpPr>
        <p:spPr>
          <a:xfrm>
            <a:off x="7038567" y="6005308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6641250" y="587341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6643904" y="607281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6952251" y="604089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6581235" y="6214462"/>
            <a:ext cx="145968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9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6447782" y="630483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6758784" y="6184727"/>
            <a:ext cx="240345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9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6799599" y="6259416"/>
            <a:ext cx="236570" cy="103627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 marL="21392">
              <a:lnSpc>
                <a:spcPts val="258"/>
              </a:lnSpc>
              <a:spcBef>
                <a:spcPts val="20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8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37037">
              <a:latin typeface="Arial"/>
              <a:cs typeface="Arial"/>
            </a:endParaRPr>
          </a:p>
          <a:p>
            <a:pPr>
              <a:lnSpc>
                <a:spcPts val="258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6493907" y="6313966"/>
            <a:ext cx="96893" cy="7246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spcBef>
                <a:spcPts val="20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-20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-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-37037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6614482" y="5576227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7409816" y="563655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7565510" y="565708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7304771" y="6029657"/>
            <a:ext cx="205111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       </a:t>
            </a:r>
            <a:r>
              <a:rPr sz="297" b="1" spc="-14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7252636" y="5707105"/>
            <a:ext cx="125835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446" b="1" spc="87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14" baseline="55555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7157894" y="5672844"/>
            <a:ext cx="289420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    </a:t>
            </a:r>
            <a:r>
              <a:rPr sz="297" b="1" spc="30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892" spc="-341" baseline="1851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83333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83333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7101860" y="5840247"/>
            <a:ext cx="426580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</a:t>
            </a:r>
            <a:r>
              <a:rPr sz="297" b="1" spc="-30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dirty="0">
                <a:solidFill>
                  <a:srgbClr val="569BBD"/>
                </a:solidFill>
                <a:latin typeface="Arial"/>
                <a:cs typeface="Arial"/>
              </a:rPr>
              <a:t>          </a:t>
            </a:r>
            <a:r>
              <a:rPr sz="297" b="1" spc="-10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892" spc="-341" baseline="925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55555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55555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7727372" y="6188942"/>
            <a:ext cx="149743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1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7787388" y="632442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7928332" y="6437742"/>
            <a:ext cx="312070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446" b="1" spc="119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                   </a:t>
            </a:r>
            <a:r>
              <a:rPr sz="297" b="1" spc="-14" baseline="27777" dirty="0">
                <a:solidFill>
                  <a:srgbClr val="F05133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8036342" y="6397707"/>
            <a:ext cx="70468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7913504" y="6488080"/>
            <a:ext cx="174910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446" b="1" spc="87" baseline="55555" dirty="0">
                <a:solidFill>
                  <a:srgbClr val="569BBD"/>
                </a:solidFill>
                <a:latin typeface="Arial"/>
                <a:cs typeface="Arial"/>
              </a:rPr>
              <a:t>●  </a:t>
            </a:r>
            <a:r>
              <a:rPr sz="446" b="1" spc="44" baseline="55555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8131010" y="6253952"/>
            <a:ext cx="103183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892" spc="-341" baseline="1851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44" baseline="83333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7893525" y="6175441"/>
            <a:ext cx="101926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8376299" y="559597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8147945" y="547883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8280851" y="5451750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8496952" y="530854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8136628" y="5265056"/>
            <a:ext cx="190011" cy="177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spcBef>
                <a:spcPts val="15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2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8024092" y="524360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8140530" y="5522674"/>
            <a:ext cx="235311" cy="229031"/>
          </a:xfrm>
          <a:prstGeom prst="rect">
            <a:avLst/>
          </a:prstGeom>
        </p:spPr>
        <p:txBody>
          <a:bodyPr vert="horz" wrap="square" lIns="0" tIns="7550" rIns="0" bIns="0" rtlCol="0">
            <a:spAutoFit/>
          </a:bodyPr>
          <a:lstStyle/>
          <a:p>
            <a:pPr>
              <a:spcBef>
                <a:spcPts val="59"/>
              </a:spcBef>
            </a:pPr>
            <a:endParaRPr sz="297">
              <a:latin typeface="Times New Roman"/>
              <a:cs typeface="Times New Roman"/>
            </a:endParaRPr>
          </a:p>
          <a:p>
            <a:pPr marR="27684" algn="r">
              <a:spcBef>
                <a:spcPts val="10"/>
              </a:spcBef>
            </a:pP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6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R="119546" algn="r">
              <a:spcBef>
                <a:spcPts val="20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R="10067" algn="r">
              <a:spcBef>
                <a:spcPts val="11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8783447" y="600070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8535348" y="616100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8739353" y="608311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8446069" y="588988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8463315" y="6073830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8613080" y="6146002"/>
            <a:ext cx="241603" cy="178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10067" algn="r">
              <a:spcBef>
                <a:spcPts val="16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39010" algn="r"/>
            <a:r>
              <a:rPr sz="446" b="1" spc="87" baseline="-18518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87" baseline="-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119" baseline="-37037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8461910" y="5843523"/>
            <a:ext cx="123318" cy="10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L="65436">
              <a:lnSpc>
                <a:spcPts val="29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lnSpc>
                <a:spcPts val="29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8921114" y="5923440"/>
            <a:ext cx="113251" cy="7246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spcBef>
                <a:spcPts val="208"/>
              </a:spcBef>
            </a:pP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30" baseline="37037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9205113" y="524922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9049105" y="5361690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8953189" y="5652321"/>
            <a:ext cx="157294" cy="12927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lnSpc>
                <a:spcPts val="258"/>
              </a:lnSpc>
              <a:spcBef>
                <a:spcPts val="20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4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100670">
              <a:lnSpc>
                <a:spcPts val="198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47818">
              <a:lnSpc>
                <a:spcPts val="29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9295095" y="5574745"/>
            <a:ext cx="236570" cy="7246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spcBef>
                <a:spcPts val="20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6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9095149" y="540664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9307738" y="5483591"/>
            <a:ext cx="215178" cy="7246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spcBef>
                <a:spcPts val="208"/>
              </a:spcBef>
            </a:pP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-50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9044343" y="560674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8920100" y="551847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9281749" y="5548054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10018553" y="6288526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9484429" y="6316699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9783565" y="618535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9451414" y="6062122"/>
            <a:ext cx="645533" cy="6515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>
              <a:lnSpc>
                <a:spcPts val="208"/>
              </a:lnSpc>
              <a:spcBef>
                <a:spcPts val="20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222" baseline="37037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55555">
              <a:latin typeface="Arial"/>
              <a:cs typeface="Arial"/>
            </a:endParaRPr>
          </a:p>
          <a:p>
            <a:pPr marR="10067" algn="r">
              <a:lnSpc>
                <a:spcPts val="119"/>
              </a:lnSpc>
            </a:pPr>
            <a:r>
              <a:rPr sz="198" b="1" spc="69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198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10026279" y="6035119"/>
            <a:ext cx="47817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9517517" y="6189021"/>
            <a:ext cx="264253" cy="123330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>
              <a:spcBef>
                <a:spcPts val="248"/>
              </a:spcBef>
            </a:pPr>
            <a:r>
              <a:rPr sz="892" spc="-341" baseline="18518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55555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83333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baseline="83333" dirty="0">
                <a:solidFill>
                  <a:srgbClr val="F05133"/>
                </a:solidFill>
                <a:latin typeface="Arial"/>
                <a:cs typeface="Arial"/>
              </a:rPr>
              <a:t>        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9633568" y="6222811"/>
            <a:ext cx="255445" cy="333324"/>
          </a:xfrm>
          <a:prstGeom prst="rect">
            <a:avLst/>
          </a:prstGeom>
        </p:spPr>
        <p:txBody>
          <a:bodyPr vert="horz" wrap="square" lIns="0" tIns="31459" rIns="0" bIns="0" rtlCol="0">
            <a:spAutoFit/>
          </a:bodyPr>
          <a:lstStyle/>
          <a:p>
            <a:pPr marR="10067" algn="ctr">
              <a:lnSpc>
                <a:spcPts val="674"/>
              </a:lnSpc>
              <a:spcBef>
                <a:spcPts val="248"/>
              </a:spcBef>
            </a:pP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      </a:t>
            </a: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62919">
              <a:lnSpc>
                <a:spcPts val="545"/>
              </a:lnSpc>
            </a:pPr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52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  <a:p>
            <a:pPr marR="30201" algn="r">
              <a:lnSpc>
                <a:spcPts val="226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198">
              <a:latin typeface="Times New Roman"/>
              <a:cs typeface="Times New Roman"/>
            </a:endParaRPr>
          </a:p>
          <a:p>
            <a:pPr marL="28941"/>
            <a:r>
              <a:rPr sz="595" spc="-226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r>
              <a:rPr sz="446" b="1" spc="-238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103" baseline="27777" dirty="0">
                <a:solidFill>
                  <a:srgbClr val="F05133"/>
                </a:solidFill>
                <a:latin typeface="Arial"/>
                <a:cs typeface="Arial"/>
              </a:rPr>
              <a:t>●</a:t>
            </a:r>
            <a:endParaRPr sz="297" baseline="27777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9646367" y="5366373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10090429" y="5376205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109784" y="5283100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10102995" y="5121551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10049066" y="5031412"/>
            <a:ext cx="56626" cy="76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9653701" y="5080329"/>
            <a:ext cx="373730" cy="217685"/>
          </a:xfrm>
          <a:prstGeom prst="rect">
            <a:avLst/>
          </a:prstGeom>
        </p:spPr>
        <p:txBody>
          <a:bodyPr vert="horz" wrap="square" lIns="0" tIns="41526" rIns="0" bIns="0" rtlCol="0">
            <a:spAutoFit/>
          </a:bodyPr>
          <a:lstStyle/>
          <a:p>
            <a:pPr marL="2517">
              <a:spcBef>
                <a:spcPts val="327"/>
              </a:spcBef>
            </a:pP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    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      </a:t>
            </a:r>
            <a:r>
              <a:rPr sz="446" b="1" spc="206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105704">
              <a:spcBef>
                <a:spcPts val="13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spcBef>
                <a:spcPts val="168"/>
              </a:spcBef>
            </a:pP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 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       </a:t>
            </a:r>
            <a:r>
              <a:rPr sz="446" b="1" spc="281" baseline="18518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6542059" y="6406368"/>
            <a:ext cx="441680" cy="33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99412" algn="r">
              <a:lnSpc>
                <a:spcPts val="28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1258" algn="ctr">
              <a:lnSpc>
                <a:spcPts val="287"/>
              </a:lnSpc>
              <a:tabLst>
                <a:tab pos="358638" algn="l"/>
              </a:tabLst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	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  <a:p>
            <a:pPr marL="54110" algn="ctr">
              <a:spcBef>
                <a:spcPts val="198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18876" algn="ctr"/>
            <a:r>
              <a:rPr sz="793" spc="-10" dirty="0">
                <a:latin typeface="Arial"/>
                <a:cs typeface="Arial"/>
              </a:rPr>
              <a:t>Cluste</a:t>
            </a:r>
            <a:r>
              <a:rPr sz="793" dirty="0">
                <a:latin typeface="Arial"/>
                <a:cs typeface="Arial"/>
              </a:rPr>
              <a:t>r 1</a:t>
            </a:r>
            <a:endParaRPr sz="793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6557433" y="4903654"/>
            <a:ext cx="476914" cy="592491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R="11325" algn="ctr"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8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2</a:t>
            </a:r>
            <a:endParaRPr sz="793">
              <a:latin typeface="Arial"/>
              <a:cs typeface="Arial"/>
            </a:endParaRPr>
          </a:p>
          <a:p>
            <a:pPr marR="197566" algn="ctr">
              <a:spcBef>
                <a:spcPts val="495"/>
              </a:spcBef>
            </a:pPr>
            <a:r>
              <a:rPr sz="446" b="1" spc="-30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297" b="1" spc="-20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R="124580" algn="ctr">
              <a:spcBef>
                <a:spcPts val="317"/>
              </a:spcBef>
            </a:pP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       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  </a:t>
            </a:r>
            <a:r>
              <a:rPr sz="297" b="1" spc="69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  <a:p>
            <a:pPr marL="96895" algn="ctr">
              <a:lnSpc>
                <a:spcPts val="317"/>
              </a:lnSpc>
              <a:spcBef>
                <a:spcPts val="168"/>
              </a:spcBef>
            </a:pPr>
            <a:r>
              <a:rPr sz="446" b="1" spc="87" baseline="37037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r>
              <a:rPr sz="446" b="1" spc="44" baseline="37037" dirty="0">
                <a:solidFill>
                  <a:srgbClr val="569BBD"/>
                </a:solidFill>
                <a:latin typeface="Arial"/>
                <a:cs typeface="Arial"/>
              </a:rPr>
              <a:t> </a:t>
            </a: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85570" algn="ctr">
              <a:lnSpc>
                <a:spcPts val="31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R="10067" algn="r">
              <a:lnSpc>
                <a:spcPts val="347"/>
              </a:lnSpc>
              <a:spcBef>
                <a:spcPts val="5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174915" algn="ctr">
              <a:lnSpc>
                <a:spcPts val="347"/>
              </a:lnSpc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 marL="2517" algn="ctr">
              <a:spcBef>
                <a:spcPts val="129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7197618" y="5377531"/>
            <a:ext cx="431612" cy="147434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7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3</a:t>
            </a:r>
            <a:endParaRPr sz="793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7815716" y="5797011"/>
            <a:ext cx="431612" cy="147434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7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4</a:t>
            </a:r>
            <a:endParaRPr sz="793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8096669" y="4896320"/>
            <a:ext cx="431612" cy="346334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R="10067" algn="ctr"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13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5</a:t>
            </a:r>
            <a:endParaRPr sz="793">
              <a:latin typeface="Arial"/>
              <a:cs typeface="Arial"/>
            </a:endParaRPr>
          </a:p>
          <a:p>
            <a:pPr marL="89345" algn="ctr">
              <a:spcBef>
                <a:spcPts val="575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">
              <a:latin typeface="Times New Roman"/>
              <a:cs typeface="Times New Roman"/>
            </a:endParaRPr>
          </a:p>
          <a:p>
            <a:pPr marR="94378" algn="ctr"/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 </a:t>
            </a:r>
            <a:r>
              <a:rPr sz="446" b="1" spc="87" baseline="18518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446" baseline="18518">
              <a:latin typeface="Arial"/>
              <a:cs typeface="Arial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8508736" y="6392244"/>
            <a:ext cx="431612" cy="147434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7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6</a:t>
            </a:r>
            <a:endParaRPr sz="793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9014453" y="5017598"/>
            <a:ext cx="431612" cy="147434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7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7</a:t>
            </a:r>
            <a:endParaRPr sz="793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9576360" y="5690483"/>
            <a:ext cx="431612" cy="257271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 marR="10067" algn="ctr"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13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8</a:t>
            </a:r>
            <a:endParaRPr sz="793">
              <a:latin typeface="Arial"/>
              <a:cs typeface="Arial"/>
            </a:endParaRPr>
          </a:p>
          <a:p>
            <a:pPr marL="130871" algn="ctr">
              <a:spcBef>
                <a:spcPts val="476"/>
              </a:spcBef>
            </a:pPr>
            <a:r>
              <a:rPr sz="297" b="1" spc="59" dirty="0">
                <a:solidFill>
                  <a:srgbClr val="569BBD"/>
                </a:solidFill>
                <a:latin typeface="Arial"/>
                <a:cs typeface="Arial"/>
              </a:rPr>
              <a:t>●</a:t>
            </a:r>
            <a:endParaRPr sz="297">
              <a:latin typeface="Arial"/>
              <a:cs typeface="Arial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9688742" y="4811252"/>
            <a:ext cx="431612" cy="147434"/>
          </a:xfrm>
          <a:prstGeom prst="rect">
            <a:avLst/>
          </a:prstGeom>
        </p:spPr>
        <p:txBody>
          <a:bodyPr vert="horz" wrap="square" lIns="0" tIns="25167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sz="793" spc="-10" dirty="0">
                <a:latin typeface="Arial"/>
                <a:cs typeface="Arial"/>
              </a:rPr>
              <a:t>Cluster</a:t>
            </a:r>
            <a:r>
              <a:rPr sz="793" spc="-79" dirty="0">
                <a:latin typeface="Arial"/>
                <a:cs typeface="Arial"/>
              </a:rPr>
              <a:t> </a:t>
            </a:r>
            <a:r>
              <a:rPr sz="793" dirty="0">
                <a:latin typeface="Arial"/>
                <a:cs typeface="Arial"/>
              </a:rPr>
              <a:t>9</a:t>
            </a:r>
            <a:endParaRPr sz="793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10328079" y="6498113"/>
            <a:ext cx="162327" cy="26678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1585" spc="-139" dirty="0">
                <a:solidFill>
                  <a:srgbClr val="7F7F7F"/>
                </a:solidFill>
                <a:latin typeface="DejaVu Sans"/>
                <a:cs typeface="DejaVu Sans"/>
              </a:rPr>
              <a:t>3</a:t>
            </a:r>
            <a:endParaRPr sz="1585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14606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272208" y="6507704"/>
            <a:ext cx="273062" cy="25789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>
              <a:spcBef>
                <a:spcPts val="109"/>
              </a:spcBef>
            </a:pPr>
            <a:r>
              <a:rPr sz="1585" spc="-10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1585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927" y="165227"/>
            <a:ext cx="11231418" cy="901557"/>
          </a:xfrm>
          <a:prstGeom prst="rect">
            <a:avLst/>
          </a:prstGeom>
          <a:solidFill>
            <a:srgbClr val="CCDBE6"/>
          </a:solidFill>
        </p:spPr>
        <p:txBody>
          <a:bodyPr vert="horz" wrap="square" lIns="0" tIns="51590" rIns="0" bIns="0" rtlCol="0" anchor="ctr">
            <a:spAutoFit/>
          </a:bodyPr>
          <a:lstStyle/>
          <a:p>
            <a:pPr marL="118288" marR="156039">
              <a:lnSpc>
                <a:spcPct val="114700"/>
              </a:lnSpc>
              <a:spcBef>
                <a:spcPts val="404"/>
              </a:spcBef>
            </a:pPr>
            <a:r>
              <a:rPr lang="en-US" sz="2400" dirty="0" smtClean="0"/>
              <a:t>Suppose we know that the population standard deviation of high school IQ scores is 15 and the scores are normally distributed.</a:t>
            </a:r>
            <a:endParaRPr sz="2400" spc="-20" dirty="0"/>
          </a:p>
        </p:txBody>
      </p:sp>
      <p:sp>
        <p:nvSpPr>
          <p:cNvPr id="7" name="object 4"/>
          <p:cNvSpPr txBox="1"/>
          <p:nvPr/>
        </p:nvSpPr>
        <p:spPr>
          <a:xfrm>
            <a:off x="387927" y="1203465"/>
            <a:ext cx="11231418" cy="794126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61657" rIns="0" bIns="0" rtlCol="0">
            <a:spAutoFit/>
          </a:bodyPr>
          <a:lstStyle/>
          <a:p>
            <a:pPr marL="118288" marR="251676">
              <a:spcBef>
                <a:spcPts val="484"/>
              </a:spcBef>
            </a:pPr>
            <a:r>
              <a:rPr lang="en-US" sz="2378" spc="-69" dirty="0" smtClean="0">
                <a:solidFill>
                  <a:srgbClr val="1A2E3D"/>
                </a:solidFill>
                <a:latin typeface="Arial"/>
                <a:cs typeface="Arial"/>
              </a:rPr>
              <a:t>What minimum sample size do we need to create </a:t>
            </a:r>
            <a:r>
              <a:rPr lang="en-US" sz="2378" spc="-50" dirty="0" smtClean="0">
                <a:solidFill>
                  <a:srgbClr val="1A2E3D"/>
                </a:solidFill>
                <a:latin typeface="Arial"/>
                <a:cs typeface="Arial"/>
              </a:rPr>
              <a:t>98% confidence interval using Central Limit Theorem methods with margin of error of at most 2?</a:t>
            </a:r>
            <a:endParaRPr sz="237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12403" y="3440925"/>
                <a:ext cx="832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03" y="3440925"/>
                <a:ext cx="832985" cy="276999"/>
              </a:xfrm>
              <a:prstGeom prst="rect">
                <a:avLst/>
              </a:prstGeom>
              <a:blipFill>
                <a:blip r:embed="rId2"/>
                <a:stretch>
                  <a:fillRect l="-6618" r="-6618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12403" y="2797529"/>
                <a:ext cx="1476558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03" y="2797529"/>
                <a:ext cx="1476558" cy="524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75345" y="2309112"/>
            <a:ext cx="297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Know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2872509" y="3321840"/>
            <a:ext cx="478173" cy="119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67143" y="3059684"/>
                <a:ext cx="1370632" cy="2737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33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33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143" y="3059684"/>
                <a:ext cx="1370632" cy="2737416"/>
              </a:xfrm>
              <a:prstGeom prst="rect">
                <a:avLst/>
              </a:prstGeom>
              <a:blipFill>
                <a:blip r:embed="rId4"/>
                <a:stretch>
                  <a:fillRect l="-6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67143" y="2612863"/>
            <a:ext cx="297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Solve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11595" y="3381382"/>
            <a:ext cx="2892041" cy="451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8667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6350</Words>
  <Application>Microsoft Office PowerPoint</Application>
  <PresentationFormat>Widescreen</PresentationFormat>
  <Paragraphs>1316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0" baseType="lpstr">
      <vt:lpstr>Arial</vt:lpstr>
      <vt:lpstr>Calibri</vt:lpstr>
      <vt:lpstr>Calibri Light</vt:lpstr>
      <vt:lpstr>Cambria Math</vt:lpstr>
      <vt:lpstr>DejaVu Sans</vt:lpstr>
      <vt:lpstr>DejaVu Serif</vt:lpstr>
      <vt:lpstr>Georgia</vt:lpstr>
      <vt:lpstr>Palatino Linotype</vt:lpstr>
      <vt:lpstr>Times New Roman</vt:lpstr>
      <vt:lpstr>Office Theme</vt:lpstr>
      <vt:lpstr>Midterm 1 Review</vt:lpstr>
      <vt:lpstr>Coming up…</vt:lpstr>
      <vt:lpstr>PowerPoint Presentation</vt:lpstr>
      <vt:lpstr>PowerPoint Presentation</vt:lpstr>
      <vt:lpstr>PowerPoint Presentation</vt:lpstr>
      <vt:lpstr>Unit 1 – Data Collection</vt:lpstr>
      <vt:lpstr>PowerPoint Presentation</vt:lpstr>
      <vt:lpstr>PowerPoint Presentation</vt:lpstr>
      <vt:lpstr>PowerPoint Presentation</vt:lpstr>
      <vt:lpstr>PowerPoint Presentation</vt:lpstr>
      <vt:lpstr>Unit 1 – Data Visualization and Summary Statistics</vt:lpstr>
      <vt:lpstr>Unit 1 - Visualizations</vt:lpstr>
      <vt:lpstr>Unit 1 - Visualizations</vt:lpstr>
      <vt:lpstr>Unit 1 – Data Visualization and Summary Statistics</vt:lpstr>
      <vt:lpstr>Unit 1 - Visualizations</vt:lpstr>
      <vt:lpstr>Unit 1 - Visualizations</vt:lpstr>
      <vt:lpstr>PowerPoint Presentation</vt:lpstr>
      <vt:lpstr>PowerPoint Presentation</vt:lpstr>
      <vt:lpstr>Robust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1 – Data Visualization and Summary Statistics</vt:lpstr>
      <vt:lpstr>PowerPoint Presentation</vt:lpstr>
      <vt:lpstr>PowerPoint Presentation</vt:lpstr>
      <vt:lpstr>PowerPoint Presentation</vt:lpstr>
      <vt:lpstr>PowerPoint Presentation</vt:lpstr>
      <vt:lpstr>Unit 1 – Making Inferences</vt:lpstr>
      <vt:lpstr>PowerPoint Presentation</vt:lpstr>
      <vt:lpstr>Unit 1 – Making Inferences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1 – Making Inferences</vt:lpstr>
      <vt:lpstr>PowerPoint Presentation</vt:lpstr>
      <vt:lpstr>PowerPoint Presentation</vt:lpstr>
      <vt:lpstr>Unit 2 – General Probability Properties</vt:lpstr>
      <vt:lpstr>General Probability Rules</vt:lpstr>
      <vt:lpstr>General Probability Rules</vt:lpstr>
      <vt:lpstr>General Probability Rules</vt:lpstr>
      <vt:lpstr>Unit 2 – Binomial and Normal Probabilities  -How do we know which equations to use?</vt:lpstr>
      <vt:lpstr>Unit 2 – Binomial and Normal Probabilities  -How do we know which equations to use?</vt:lpstr>
      <vt:lpstr>Unit 2 – Binomial and Normal Probabilities  -How do we know which equations to use?</vt:lpstr>
      <vt:lpstr>Unit 2 – Binomial and Normal Probabilities  -How do we know which equations to use?</vt:lpstr>
      <vt:lpstr>Unit 2 – Binomial and Normal Probabilities  -How do we know which equations to use?</vt:lpstr>
      <vt:lpstr>Unit 2 – Binomial and Normal Probabilities  -How do we know which equations to use?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3 – Properties of Sampling Distributions and the Central Limit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random housing survey was conducted to determine the price of a typical  home in Topanga, CA. The mean price of a house was roughly $1.3  million with a standard deviation of $300,000. There were no houses  listed below $600,000 but a few houses above $3 million.</vt:lpstr>
      <vt:lpstr>A random housing survey was conducted to determine the price of a typical  home in Topanga, CA. The mean price of a house was roughly $1.3  million with a standard deviation of $300,000. There were no houses  listed below $600,000 but a few houses above $3 million.</vt:lpstr>
      <vt:lpstr>PowerPoint Presentation</vt:lpstr>
      <vt:lpstr>PowerPoint Presentation</vt:lpstr>
      <vt:lpstr>PowerPoint Presentation</vt:lpstr>
      <vt:lpstr>PowerPoint Presentation</vt:lpstr>
      <vt:lpstr>Unit 3 – Confidence Intervals and Margin of Error</vt:lpstr>
      <vt:lpstr>A random sample of IQ scores 13 high school students was collected with a mean of 110 points and standard deviation 11 points. The sample distribution is plotted below.</vt:lpstr>
      <vt:lpstr>A random sample of IQ scores 13 high school students was collected with a mean of 110 points and standard deviation 11 points. The sample distribution is plotted below.</vt:lpstr>
      <vt:lpstr>A random sample of IQ scores 13 high school students was collected with a mean of 110 points and standard deviation 11 points. The sample distribution is plotted below. Suppose we know that the population standard deviation is 15.</vt:lpstr>
      <vt:lpstr>A random sample of IQ scores 13 high school students was collected with a mean of 110 points and standard deviation 11 points. The sample distribution is plotted below. Suppose we know that the population standard deviation is 15.</vt:lpstr>
      <vt:lpstr>Suppose we know that the population standard deviation of high school IQ scores is 15 and the scores are normally distributed.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Midterm 1 Review</dc:title>
  <dc:creator>Dr Victoria Ellison, Ph.D.</dc:creator>
  <cp:lastModifiedBy>Dr Victoria Ellison, Ph.D.</cp:lastModifiedBy>
  <cp:revision>59</cp:revision>
  <cp:lastPrinted>2019-02-14T00:01:54Z</cp:lastPrinted>
  <dcterms:created xsi:type="dcterms:W3CDTF">2019-02-12T17:30:48Z</dcterms:created>
  <dcterms:modified xsi:type="dcterms:W3CDTF">2019-02-14T01:44:07Z</dcterms:modified>
</cp:coreProperties>
</file>